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41"/>
  </p:notesMasterIdLst>
  <p:handoutMasterIdLst>
    <p:handoutMasterId r:id="rId42"/>
  </p:handoutMasterIdLst>
  <p:sldIdLst>
    <p:sldId id="1542" r:id="rId5"/>
    <p:sldId id="769" r:id="rId6"/>
    <p:sldId id="784" r:id="rId7"/>
    <p:sldId id="755" r:id="rId8"/>
    <p:sldId id="763" r:id="rId9"/>
    <p:sldId id="764" r:id="rId10"/>
    <p:sldId id="765" r:id="rId11"/>
    <p:sldId id="448" r:id="rId12"/>
    <p:sldId id="464" r:id="rId13"/>
    <p:sldId id="466" r:id="rId14"/>
    <p:sldId id="465" r:id="rId15"/>
    <p:sldId id="504" r:id="rId16"/>
    <p:sldId id="786" r:id="rId17"/>
    <p:sldId id="770" r:id="rId18"/>
    <p:sldId id="781" r:id="rId19"/>
    <p:sldId id="772" r:id="rId20"/>
    <p:sldId id="788" r:id="rId21"/>
    <p:sldId id="774" r:id="rId22"/>
    <p:sldId id="498" r:id="rId23"/>
    <p:sldId id="1544" r:id="rId24"/>
    <p:sldId id="785" r:id="rId25"/>
    <p:sldId id="775" r:id="rId26"/>
    <p:sldId id="779" r:id="rId27"/>
    <p:sldId id="437" r:id="rId28"/>
    <p:sldId id="495" r:id="rId29"/>
    <p:sldId id="787" r:id="rId30"/>
    <p:sldId id="438" r:id="rId31"/>
    <p:sldId id="780" r:id="rId32"/>
    <p:sldId id="783" r:id="rId33"/>
    <p:sldId id="490" r:id="rId34"/>
    <p:sldId id="492" r:id="rId35"/>
    <p:sldId id="500" r:id="rId36"/>
    <p:sldId id="1543" r:id="rId37"/>
    <p:sldId id="502" r:id="rId38"/>
    <p:sldId id="1546" r:id="rId39"/>
    <p:sldId id="34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D42BF25-E64D-3B42-977F-D1BA258C840E}">
          <p14:sldIdLst>
            <p14:sldId id="1542"/>
            <p14:sldId id="769"/>
            <p14:sldId id="784"/>
          </p14:sldIdLst>
        </p14:section>
        <p14:section name="tokenization" id="{415D6965-B1BF-204D-A60E-9FFFAB7535BB}">
          <p14:sldIdLst>
            <p14:sldId id="755"/>
            <p14:sldId id="763"/>
            <p14:sldId id="764"/>
            <p14:sldId id="765"/>
            <p14:sldId id="448"/>
            <p14:sldId id="464"/>
            <p14:sldId id="466"/>
            <p14:sldId id="465"/>
            <p14:sldId id="504"/>
          </p14:sldIdLst>
        </p14:section>
        <p14:section name="attention is all you need" id="{0589A434-B29C-F64C-A667-FE55B024E541}">
          <p14:sldIdLst>
            <p14:sldId id="786"/>
            <p14:sldId id="770"/>
            <p14:sldId id="781"/>
            <p14:sldId id="772"/>
            <p14:sldId id="788"/>
            <p14:sldId id="774"/>
            <p14:sldId id="498"/>
            <p14:sldId id="1544"/>
            <p14:sldId id="785"/>
            <p14:sldId id="775"/>
            <p14:sldId id="779"/>
            <p14:sldId id="437"/>
            <p14:sldId id="495"/>
            <p14:sldId id="787"/>
            <p14:sldId id="438"/>
            <p14:sldId id="780"/>
            <p14:sldId id="783"/>
            <p14:sldId id="490"/>
            <p14:sldId id="492"/>
            <p14:sldId id="500"/>
            <p14:sldId id="1543"/>
            <p14:sldId id="502"/>
            <p14:sldId id="1546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05" autoAdjust="0"/>
    <p:restoredTop sz="90865" autoAdjust="0"/>
  </p:normalViewPr>
  <p:slideViewPr>
    <p:cSldViewPr>
      <p:cViewPr varScale="1">
        <p:scale>
          <a:sx n="81" d="100"/>
          <a:sy n="81" d="100"/>
        </p:scale>
        <p:origin x="208" y="9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39192-346C-4350-BBCE-84E1F52A465D}" type="datetimeFigureOut">
              <a:rPr lang="en-GB" smtClean="0"/>
              <a:t>30/09/2019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6D002-C7EB-4B7C-89A8-52ACAD93E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68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Univers for BP" panose="020B0603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Univers for BP" panose="020B0603020202020204" pitchFamily="34" charset="0"/>
              </a:defRPr>
            </a:lvl1pPr>
          </a:lstStyle>
          <a:p>
            <a:fld id="{7C2CE032-6229-406B-A5A7-E24FA652FBDA}" type="datetimeFigureOut">
              <a:rPr lang="en-GB" smtClean="0"/>
              <a:pPr/>
              <a:t>30/09/2019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Univers for BP" panose="020B0603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Univers for BP" panose="020B0603020202020204" pitchFamily="34" charset="0"/>
              </a:defRPr>
            </a:lvl1pPr>
          </a:lstStyle>
          <a:p>
            <a:fld id="{0F315EEB-9516-415F-AF17-739BA1DD4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736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Univers for BP" panose="020B0603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Univers for BP" panose="020B0603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Univers for BP" panose="020B0603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Univers for BP" panose="020B0603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Univers for BP" panose="020B0603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9/30/19 1:46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4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9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41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73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12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Task 1: Mask language model (MLM)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Task 2: Next sentence prediction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Note that the first token is always forced to be [CLS] — a placeholder that will be used later for prediction in downstream tasks.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80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608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974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8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double check direction comment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double check direction comment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32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65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11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cross entropy loss</a:t>
            </a:r>
          </a:p>
          <a:p>
            <a:r>
              <a:rPr lang="en-US" dirty="0"/>
              <a:t>Minimize – log p probability of the context world</a:t>
            </a:r>
          </a:p>
          <a:p>
            <a:r>
              <a:rPr lang="en-US" dirty="0"/>
              <a:t>Unsupervised learning process from large corpora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29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53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177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93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990575" indent="-38099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523962" indent="-30479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3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84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25" y="1348723"/>
            <a:ext cx="3256844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308002" y="1348723"/>
            <a:ext cx="3256844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8165981" y="1348723"/>
            <a:ext cx="3256844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089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324" y="1344071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324" y="1983832"/>
            <a:ext cx="5386917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4093" y="1344071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034093" y="1983832"/>
            <a:ext cx="5389033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4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850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123" y="1345776"/>
            <a:ext cx="10940405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52200" y="6403251"/>
            <a:ext cx="4037032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33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655" y="6275732"/>
            <a:ext cx="1477803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Tx/>
        <a:buNone/>
        <a:defRPr sz="3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laurcate@amazon.nl" TargetMode="External"/><Relationship Id="rId4" Type="http://schemas.openxmlformats.org/officeDocument/2006/relationships/hyperlink" Target="mailto:cruchant@amazon.f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hyperlink" Target="https://lilianweng.github.io/lil-log/2017/10/15/learning-word-embedding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googleblog.com/2013/08/learning-meaning-behind-words.html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hyperlink" Target="https://lilianweng.github.io/lil-log/2018/06/24/attention-attention.html" TargetMode="External"/><Relationship Id="rId4" Type="http://schemas.openxmlformats.org/officeDocument/2006/relationships/hyperlink" Target="https://blog.openai.com/language-unsupervised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s://d4mucfpksywv.cloudfront.net/better-language-models/language_models_are_unsupervised_multitask_learners.pdf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4mucfpksywv.cloudfront.net/better-language-models/language_models_are_unsupervised_multitask_learners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ai.com/better-language-model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tinyurl.com/y33vgk6m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01.378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4682" y="4859313"/>
            <a:ext cx="9089817" cy="508001"/>
          </a:xfrm>
        </p:spPr>
        <p:txBody>
          <a:bodyPr>
            <a:normAutofit/>
          </a:bodyPr>
          <a:lstStyle/>
          <a:p>
            <a:r>
              <a:rPr lang="en-US" dirty="0"/>
              <a:t>Olivier </a:t>
            </a:r>
            <a:r>
              <a:rPr lang="en-US" dirty="0" err="1"/>
              <a:t>Cruchant</a:t>
            </a:r>
            <a:r>
              <a:rPr lang="en-US" dirty="0"/>
              <a:t> &amp; Laurens ten Cate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764499" y="5690649"/>
            <a:ext cx="2016224" cy="4931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30-09-2019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167554" y="2880726"/>
            <a:ext cx="9766651" cy="992716"/>
          </a:xfrm>
        </p:spPr>
        <p:txBody>
          <a:bodyPr/>
          <a:lstStyle/>
          <a:p>
            <a:pPr algn="ctr"/>
            <a:r>
              <a:rPr lang="en-US" dirty="0"/>
              <a:t>Textual Madness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74" y="612478"/>
            <a:ext cx="5564813" cy="2007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21684-C946-8B48-9A55-87D064803F2B}"/>
              </a:ext>
            </a:extLst>
          </p:cNvPr>
          <p:cNvSpPr txBox="1"/>
          <p:nvPr/>
        </p:nvSpPr>
        <p:spPr>
          <a:xfrm>
            <a:off x="3164114" y="3740428"/>
            <a:ext cx="77700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1"/>
                </a:solidFill>
                <a:latin typeface="Amazon Ember Regular" charset="0"/>
                <a:cs typeface="Amazon Ember Regular" charset="0"/>
              </a:rPr>
              <a:t>NLP progress, and why attention is all you need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3B84F3A-402F-BD4F-AD28-7B5074E977B9}"/>
              </a:ext>
            </a:extLst>
          </p:cNvPr>
          <p:cNvSpPr txBox="1">
            <a:spLocks/>
          </p:cNvSpPr>
          <p:nvPr/>
        </p:nvSpPr>
        <p:spPr>
          <a:xfrm>
            <a:off x="674682" y="5616461"/>
            <a:ext cx="9089817" cy="50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Tx/>
              <a:buNone/>
              <a:defRPr sz="2133" b="0" i="0" kern="1200" baseline="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133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133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Specialist SA &amp; </a:t>
            </a:r>
            <a:r>
              <a:rPr lang="en-US" dirty="0" err="1">
                <a:solidFill>
                  <a:schemeClr val="accent1"/>
                </a:solidFill>
              </a:rPr>
              <a:t>ProServe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32B1D35-439C-2D4F-9EF4-E2E983DC35A0}"/>
              </a:ext>
            </a:extLst>
          </p:cNvPr>
          <p:cNvSpPr txBox="1">
            <a:spLocks/>
          </p:cNvSpPr>
          <p:nvPr/>
        </p:nvSpPr>
        <p:spPr>
          <a:xfrm>
            <a:off x="674682" y="5221232"/>
            <a:ext cx="9089817" cy="50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Tx/>
              <a:buNone/>
              <a:defRPr sz="2133" b="0" i="0" kern="1200" baseline="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133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133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cruchant@amazon.fr</a:t>
            </a:r>
            <a:r>
              <a:rPr lang="en-US" dirty="0"/>
              <a:t> &amp; </a:t>
            </a:r>
            <a:r>
              <a:rPr lang="en-US" dirty="0">
                <a:hlinkClick r:id="rId5"/>
              </a:rPr>
              <a:t>laurcate@amazon.nl</a:t>
            </a:r>
            <a:r>
              <a:rPr lang="en-US" dirty="0"/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BE3CF1-F3F3-AC4B-AE9E-60C8A3143A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3078"/>
                <a:ext cx="12261891" cy="727655"/>
              </a:xfrm>
            </p:spPr>
            <p:txBody>
              <a:bodyPr/>
              <a:lstStyle/>
              <a:p>
                <a:r>
                  <a:rPr lang="en-US" sz="4267" dirty="0">
                    <a:solidFill>
                      <a:schemeClr val="bg2">
                        <a:lumMod val="10000"/>
                      </a:schemeClr>
                    </a:solidFill>
                  </a:rPr>
                  <a:t>Learning process    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3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sz="3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3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−2,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267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CBE3CF1-F3F3-AC4B-AE9E-60C8A3143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3078"/>
                <a:ext cx="12261891" cy="727655"/>
              </a:xfrm>
              <a:blipFill>
                <a:blip r:embed="rId3"/>
                <a:stretch>
                  <a:fillRect l="-1863" t="-15789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B540033-F7B9-3144-BA19-2F32AC839A58}"/>
              </a:ext>
            </a:extLst>
          </p:cNvPr>
          <p:cNvSpPr txBox="1"/>
          <p:nvPr/>
        </p:nvSpPr>
        <p:spPr>
          <a:xfrm>
            <a:off x="1383256" y="6379230"/>
            <a:ext cx="10118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source: </a:t>
            </a:r>
            <a:r>
              <a:rPr lang="en-US" sz="1600" dirty="0">
                <a:hlinkClick r:id="rId4"/>
              </a:rPr>
              <a:t>https://lilianweng.github.io/lil-log/2017/10/15/learning-word-embedding.html</a:t>
            </a:r>
            <a:r>
              <a:rPr lang="en-US" sz="16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B403D-00B8-574C-9188-7F9F816F3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257" y="600213"/>
            <a:ext cx="8650201" cy="5903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1A466A-2680-6F4C-B180-396660DA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507" y="2753032"/>
            <a:ext cx="1046869" cy="18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8FFBB-2626-404B-9B91-3C96995C7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CFDFC"/>
              </a:clrFrom>
              <a:clrTo>
                <a:srgbClr val="FCFDFC">
                  <a:alpha val="0"/>
                </a:srgbClr>
              </a:clrTo>
            </a:clrChange>
          </a:blip>
          <a:srcRect b="1383"/>
          <a:stretch/>
        </p:blipFill>
        <p:spPr>
          <a:xfrm>
            <a:off x="2500525" y="691139"/>
            <a:ext cx="7599905" cy="5276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6BD2F-B40F-1942-B8C5-A76402882BE9}"/>
              </a:ext>
            </a:extLst>
          </p:cNvPr>
          <p:cNvSpPr txBox="1"/>
          <p:nvPr/>
        </p:nvSpPr>
        <p:spPr>
          <a:xfrm>
            <a:off x="2407338" y="6041641"/>
            <a:ext cx="8938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source: </a:t>
            </a:r>
            <a:r>
              <a:rPr lang="en-US" sz="1600" dirty="0">
                <a:hlinkClick r:id="rId3"/>
              </a:rPr>
              <a:t>https://opensource.googleblog.com/2013/08/learning-meaning-behind-words.html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59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FCA6C6-436E-2E47-8B8D-169E20D61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305" t="-4708" r="-1614"/>
          <a:stretch/>
        </p:blipFill>
        <p:spPr>
          <a:xfrm>
            <a:off x="784336" y="1134601"/>
            <a:ext cx="10269837" cy="47442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5C4EB6-D2E9-584C-9C2C-D89ACFA2C655}"/>
              </a:ext>
            </a:extLst>
          </p:cNvPr>
          <p:cNvSpPr/>
          <p:nvPr/>
        </p:nvSpPr>
        <p:spPr>
          <a:xfrm>
            <a:off x="7683158" y="3954223"/>
            <a:ext cx="2899719" cy="450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E8018-B24B-E543-8AD7-40671002BA50}"/>
              </a:ext>
            </a:extLst>
          </p:cNvPr>
          <p:cNvSpPr/>
          <p:nvPr/>
        </p:nvSpPr>
        <p:spPr>
          <a:xfrm>
            <a:off x="7725586" y="4467312"/>
            <a:ext cx="2899719" cy="450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DC51B-46E3-BC42-9C22-6BB4203B66F1}"/>
              </a:ext>
            </a:extLst>
          </p:cNvPr>
          <p:cNvSpPr/>
          <p:nvPr/>
        </p:nvSpPr>
        <p:spPr>
          <a:xfrm>
            <a:off x="7567827" y="5057165"/>
            <a:ext cx="3057477" cy="5799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20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595168-7E02-1D41-ACCC-37D7ED02B6B8}"/>
              </a:ext>
            </a:extLst>
          </p:cNvPr>
          <p:cNvSpPr/>
          <p:nvPr/>
        </p:nvSpPr>
        <p:spPr>
          <a:xfrm>
            <a:off x="1703512" y="5157192"/>
            <a:ext cx="98650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2800" b="1" i="1" dirty="0">
                <a:solidFill>
                  <a:srgbClr val="FFC000"/>
                </a:solidFill>
              </a:rPr>
              <a:t>“You can’t cram the meaning of a whole %&amp;!$# sentence into a single $&amp;!#* vector!” </a:t>
            </a:r>
          </a:p>
          <a:p>
            <a:pPr defTabSz="609585"/>
            <a:r>
              <a:rPr lang="en-US" sz="2800" b="1" i="1" dirty="0">
                <a:solidFill>
                  <a:srgbClr val="FFC000"/>
                </a:solidFill>
              </a:rPr>
              <a:t>	– random guy at ACL 2014 workshop</a:t>
            </a:r>
            <a:endParaRPr lang="en-US" sz="11500" b="1" dirty="0">
              <a:solidFill>
                <a:srgbClr val="FFC000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7142-90EE-1E4D-9FB1-C3E89441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8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8810A-E207-9B4B-A6B3-C4BEEFACF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23" y="1345776"/>
            <a:ext cx="2041477" cy="571056"/>
          </a:xfrm>
        </p:spPr>
        <p:txBody>
          <a:bodyPr/>
          <a:lstStyle/>
          <a:p>
            <a:r>
              <a:rPr lang="en-GB" sz="26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Problem</a:t>
            </a:r>
            <a:endParaRPr lang="en-GB" sz="2133" dirty="0"/>
          </a:p>
          <a:p>
            <a:pPr marL="380990" indent="-380990">
              <a:buFontTx/>
              <a:buChar char="-"/>
            </a:pPr>
            <a:endParaRPr lang="en-GB" sz="2133" dirty="0"/>
          </a:p>
          <a:p>
            <a:pPr marL="380990" indent="-380990">
              <a:buFontTx/>
              <a:buChar char="-"/>
            </a:pPr>
            <a:endParaRPr lang="en-GB" sz="2133" dirty="0"/>
          </a:p>
          <a:p>
            <a:endParaRPr lang="en-GB" sz="2133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D6DD7-B4DB-0342-BF42-343B2F540AAF}"/>
              </a:ext>
            </a:extLst>
          </p:cNvPr>
          <p:cNvSpPr/>
          <p:nvPr/>
        </p:nvSpPr>
        <p:spPr>
          <a:xfrm>
            <a:off x="440987" y="1843095"/>
            <a:ext cx="5510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24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Seq2seq context vector has trouble remembering long input sentences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C918E-A66D-7746-A9D0-960B395E1BE1}"/>
              </a:ext>
            </a:extLst>
          </p:cNvPr>
          <p:cNvSpPr/>
          <p:nvPr/>
        </p:nvSpPr>
        <p:spPr>
          <a:xfrm>
            <a:off x="449052" y="4509120"/>
            <a:ext cx="1164061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24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Attention* based models create learned attention vector that measures how much a single word or pixel ”attends” with the other input</a:t>
            </a:r>
          </a:p>
          <a:p>
            <a:pPr defTabSz="609585"/>
            <a:endParaRPr lang="en-US" sz="3200" b="1" dirty="0">
              <a:solidFill>
                <a:srgbClr val="FFFFFF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pPr defTabSz="609585"/>
            <a:r>
              <a:rPr lang="en-US" sz="14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*</a:t>
            </a:r>
            <a:r>
              <a:rPr lang="en-US" sz="1400" b="1" dirty="0" err="1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Bahdanau</a:t>
            </a:r>
            <a:r>
              <a:rPr lang="en-US" sz="14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et al. 2015 – “Neural Machine Translation by Jointly Learning to Align and Translate”</a:t>
            </a:r>
            <a:endParaRPr lang="en-GB" sz="1400" b="1" dirty="0">
              <a:solidFill>
                <a:srgbClr val="FFFFFF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E8E3C3-E225-BB45-86FA-7B99CEE44B0E}"/>
              </a:ext>
            </a:extLst>
          </p:cNvPr>
          <p:cNvSpPr txBox="1">
            <a:spLocks/>
          </p:cNvSpPr>
          <p:nvPr/>
        </p:nvSpPr>
        <p:spPr>
          <a:xfrm>
            <a:off x="449052" y="4077862"/>
            <a:ext cx="2041477" cy="571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Tx/>
              <a:buNone/>
              <a:defRPr sz="3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133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133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Solution</a:t>
            </a:r>
            <a:endParaRPr lang="en-GB" sz="2133" dirty="0"/>
          </a:p>
          <a:p>
            <a:pPr marL="380990" indent="-380990">
              <a:buFontTx/>
              <a:buChar char="-"/>
            </a:pPr>
            <a:endParaRPr lang="en-GB" sz="2133" dirty="0"/>
          </a:p>
          <a:p>
            <a:pPr marL="380990" indent="-380990">
              <a:buFontTx/>
              <a:buChar char="-"/>
            </a:pPr>
            <a:endParaRPr lang="en-GB" sz="2133" dirty="0"/>
          </a:p>
          <a:p>
            <a:endParaRPr lang="en-GB" sz="2133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48D91A-9EF4-AB45-A3C8-D247C412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19" y="14138"/>
            <a:ext cx="5190281" cy="36579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5655AD-BA3F-734E-A036-1C06EB236489}"/>
              </a:ext>
            </a:extLst>
          </p:cNvPr>
          <p:cNvSpPr/>
          <p:nvPr/>
        </p:nvSpPr>
        <p:spPr>
          <a:xfrm>
            <a:off x="7001719" y="3706343"/>
            <a:ext cx="5391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14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*Cho et al. 2014 – “On the Properties of Neural Machine Translation: Encoder–Decoder Approaches”</a:t>
            </a:r>
            <a:endParaRPr lang="en-GB" sz="1400" b="1" dirty="0">
              <a:solidFill>
                <a:srgbClr val="FFFFFF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4123BE-484F-F540-9D6B-47259AE77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267" y="14138"/>
            <a:ext cx="6469235" cy="36579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75578B-F6F6-2E47-95FB-127FC296084F}"/>
              </a:ext>
            </a:extLst>
          </p:cNvPr>
          <p:cNvSpPr/>
          <p:nvPr/>
        </p:nvSpPr>
        <p:spPr>
          <a:xfrm>
            <a:off x="6881424" y="3689998"/>
            <a:ext cx="5391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14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*</a:t>
            </a:r>
            <a:r>
              <a:rPr lang="en-US" sz="1400" b="1" dirty="0" err="1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Bahdanau</a:t>
            </a:r>
            <a:r>
              <a:rPr lang="en-US" sz="14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et al. 2015 – “Neural Machine Translation by Jointly Learning to Align and Translate”</a:t>
            </a:r>
            <a:endParaRPr lang="en-GB" sz="1400" b="1" dirty="0">
              <a:solidFill>
                <a:srgbClr val="FFFFFF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05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A9741-F2C6-584C-BB66-E4BF3DA8A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0"/>
            <a:ext cx="9606901" cy="76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4E6373-9153-0943-8E0A-67E8C69F3653}"/>
                  </a:ext>
                </a:extLst>
              </p:cNvPr>
              <p:cNvSpPr/>
              <p:nvPr/>
            </p:nvSpPr>
            <p:spPr>
              <a:xfrm>
                <a:off x="410658" y="980728"/>
                <a:ext cx="4156752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azon Ember" panose="020B0603020204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azon Ember" panose="020B0603020204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azon Ember" panose="020B0603020204020204" pitchFamily="34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azon Ember" panose="020B060302020402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azon Ember" panose="020B06030202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1" dirty="0">
                    <a:solidFill>
                      <a:schemeClr val="bg1"/>
                    </a:solidFill>
                    <a:latin typeface="Amazon Ember Cd RC" panose="020B0606020204020204" pitchFamily="34" charset="0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  <a:t>  - visualized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4E6373-9153-0943-8E0A-67E8C69F3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58" y="980728"/>
                <a:ext cx="4156752" cy="381515"/>
              </a:xfrm>
              <a:prstGeom prst="rect">
                <a:avLst/>
              </a:prstGeom>
              <a:blipFill>
                <a:blip r:embed="rId3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75B735B-D780-CC42-AD95-737976791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18" y="0"/>
            <a:ext cx="745028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1556D9-47C4-AF49-BE6C-F0FD766924F3}"/>
              </a:ext>
            </a:extLst>
          </p:cNvPr>
          <p:cNvSpPr/>
          <p:nvPr/>
        </p:nvSpPr>
        <p:spPr>
          <a:xfrm>
            <a:off x="180089" y="265668"/>
            <a:ext cx="4213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What does this look like?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6935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7BF09-73C8-D34F-A0E2-642FEEEC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0"/>
            <a:ext cx="6849566" cy="69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6E0C099-BDD2-784D-9B21-CD48E359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GB" sz="38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Self-attention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74D4A-2AB4-354E-9699-72C9C4A73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052736"/>
            <a:ext cx="8496944" cy="5192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819B7-AC27-2841-85AB-6385066D0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91" y="774331"/>
            <a:ext cx="8769833" cy="54709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9C1706-35F8-244B-8ED4-3C1839FC8FAF}"/>
              </a:ext>
            </a:extLst>
          </p:cNvPr>
          <p:cNvSpPr/>
          <p:nvPr/>
        </p:nvSpPr>
        <p:spPr>
          <a:xfrm>
            <a:off x="4151784" y="6245313"/>
            <a:ext cx="5391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*Xu et al. 2015 – “Show, Attend and Tell: Neural Image Caption Generation with Visual Attention”</a:t>
            </a:r>
            <a:endParaRPr lang="en-GB" sz="1400" b="1" dirty="0">
              <a:solidFill>
                <a:schemeClr val="bg2">
                  <a:lumMod val="10000"/>
                </a:schemeClr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3E723-98E8-B548-AF00-E2FEB78E4404}"/>
              </a:ext>
            </a:extLst>
          </p:cNvPr>
          <p:cNvSpPr/>
          <p:nvPr/>
        </p:nvSpPr>
        <p:spPr>
          <a:xfrm>
            <a:off x="4132513" y="6196319"/>
            <a:ext cx="5391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*Dong and </a:t>
            </a:r>
            <a:r>
              <a:rPr lang="en-US" sz="1400" b="1" dirty="0" err="1">
                <a:solidFill>
                  <a:schemeClr val="bg2">
                    <a:lumMod val="10000"/>
                  </a:schemeClr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Lapata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. 2016 – “Long Short-Term Memory-Networks for Machine Reading”</a:t>
            </a:r>
            <a:endParaRPr lang="en-GB" sz="1400" b="1" dirty="0">
              <a:solidFill>
                <a:schemeClr val="bg2">
                  <a:lumMod val="10000"/>
                </a:schemeClr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73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17FEFF-9BF4-054A-B554-CAFAEA9C9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Self-attention on sentence</a:t>
            </a:r>
            <a:br>
              <a:rPr lang="en-US" sz="32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2133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Self-attention: “The apple is red, </a:t>
            </a:r>
            <a:r>
              <a:rPr lang="en-US" sz="2400" b="1" dirty="0">
                <a:solidFill>
                  <a:schemeClr val="accent5"/>
                </a:solidFill>
              </a:rPr>
              <a:t>it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is delicious”</a:t>
            </a: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F47AE2-E0FD-6F45-9C15-ED54F876C00D}"/>
              </a:ext>
            </a:extLst>
          </p:cNvPr>
          <p:cNvSpPr txBox="1"/>
          <p:nvPr/>
        </p:nvSpPr>
        <p:spPr>
          <a:xfrm>
            <a:off x="604107" y="5003117"/>
            <a:ext cx="1383959" cy="420564"/>
          </a:xfrm>
          <a:prstGeom prst="rect">
            <a:avLst/>
          </a:prstGeom>
          <a:solidFill>
            <a:srgbClr val="FFFDEE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The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68CA4-B083-3A41-B60A-D4D040176F11}"/>
              </a:ext>
            </a:extLst>
          </p:cNvPr>
          <p:cNvSpPr txBox="1"/>
          <p:nvPr/>
        </p:nvSpPr>
        <p:spPr>
          <a:xfrm>
            <a:off x="1971587" y="5003117"/>
            <a:ext cx="1383959" cy="420564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apple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9F64DE-BBEE-F84D-B258-478622D2B73B}"/>
              </a:ext>
            </a:extLst>
          </p:cNvPr>
          <p:cNvSpPr txBox="1"/>
          <p:nvPr/>
        </p:nvSpPr>
        <p:spPr>
          <a:xfrm>
            <a:off x="3355546" y="5003117"/>
            <a:ext cx="1383959" cy="420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92FD25-2DF8-5C40-98C8-8495FAB489DF}"/>
              </a:ext>
            </a:extLst>
          </p:cNvPr>
          <p:cNvSpPr txBox="1"/>
          <p:nvPr/>
        </p:nvSpPr>
        <p:spPr>
          <a:xfrm>
            <a:off x="4739505" y="5003117"/>
            <a:ext cx="1383959" cy="420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C1D67-7647-994F-B4AA-6F9307141C38}"/>
              </a:ext>
            </a:extLst>
          </p:cNvPr>
          <p:cNvSpPr txBox="1"/>
          <p:nvPr/>
        </p:nvSpPr>
        <p:spPr>
          <a:xfrm>
            <a:off x="6123463" y="5003117"/>
            <a:ext cx="1383959" cy="420564"/>
          </a:xfrm>
          <a:prstGeom prst="rect">
            <a:avLst/>
          </a:prstGeom>
          <a:solidFill>
            <a:srgbClr val="FFFDEE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55778-64EF-2341-ABCA-3025EAFCFCAB}"/>
              </a:ext>
            </a:extLst>
          </p:cNvPr>
          <p:cNvSpPr txBox="1"/>
          <p:nvPr/>
        </p:nvSpPr>
        <p:spPr>
          <a:xfrm>
            <a:off x="7501926" y="5003117"/>
            <a:ext cx="1383959" cy="420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AD867-8E29-CE47-A5A9-1CDB20FAAE1D}"/>
              </a:ext>
            </a:extLst>
          </p:cNvPr>
          <p:cNvSpPr txBox="1"/>
          <p:nvPr/>
        </p:nvSpPr>
        <p:spPr>
          <a:xfrm>
            <a:off x="8880389" y="5003117"/>
            <a:ext cx="1383959" cy="420564"/>
          </a:xfrm>
          <a:prstGeom prst="rect">
            <a:avLst/>
          </a:prstGeom>
          <a:solidFill>
            <a:srgbClr val="FFFDEE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A32B0F-2300-8C43-8FB9-0AB16212D9F9}"/>
              </a:ext>
            </a:extLst>
          </p:cNvPr>
          <p:cNvSpPr txBox="1"/>
          <p:nvPr/>
        </p:nvSpPr>
        <p:spPr>
          <a:xfrm>
            <a:off x="10258851" y="5003118"/>
            <a:ext cx="1383959" cy="4205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delicious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5CD8E2-BC51-E440-9E46-ACD64079A002}"/>
              </a:ext>
            </a:extLst>
          </p:cNvPr>
          <p:cNvSpPr txBox="1"/>
          <p:nvPr/>
        </p:nvSpPr>
        <p:spPr>
          <a:xfrm>
            <a:off x="582139" y="2412316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The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FB3FF2-FD4D-CD46-9FFE-7CDCC9952E3E}"/>
              </a:ext>
            </a:extLst>
          </p:cNvPr>
          <p:cNvSpPr txBox="1"/>
          <p:nvPr/>
        </p:nvSpPr>
        <p:spPr>
          <a:xfrm>
            <a:off x="1971587" y="2412316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apple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A21526-4697-324A-A7B7-309E637EF8B0}"/>
              </a:ext>
            </a:extLst>
          </p:cNvPr>
          <p:cNvSpPr txBox="1"/>
          <p:nvPr/>
        </p:nvSpPr>
        <p:spPr>
          <a:xfrm>
            <a:off x="3355546" y="2412316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57B26-F777-F044-8AEC-44329465F292}"/>
              </a:ext>
            </a:extLst>
          </p:cNvPr>
          <p:cNvSpPr txBox="1"/>
          <p:nvPr/>
        </p:nvSpPr>
        <p:spPr>
          <a:xfrm>
            <a:off x="4739505" y="2412316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B12F4B-9B32-7041-8FA1-BFBB02A92563}"/>
              </a:ext>
            </a:extLst>
          </p:cNvPr>
          <p:cNvSpPr txBox="1"/>
          <p:nvPr/>
        </p:nvSpPr>
        <p:spPr>
          <a:xfrm>
            <a:off x="6123463" y="2412316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,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99BB1D-4E79-6A48-AC53-50F69214ECEF}"/>
              </a:ext>
            </a:extLst>
          </p:cNvPr>
          <p:cNvSpPr txBox="1"/>
          <p:nvPr/>
        </p:nvSpPr>
        <p:spPr>
          <a:xfrm>
            <a:off x="7501926" y="2412316"/>
            <a:ext cx="1383959" cy="4205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1"/>
                </a:solidFill>
              </a:rPr>
              <a:t>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3B309-C7A4-9B45-8F81-F39E438E7DC6}"/>
              </a:ext>
            </a:extLst>
          </p:cNvPr>
          <p:cNvSpPr txBox="1"/>
          <p:nvPr/>
        </p:nvSpPr>
        <p:spPr>
          <a:xfrm>
            <a:off x="8880389" y="2412316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61EF6D-0CFB-EF4C-AE0F-C5E82FAD843F}"/>
              </a:ext>
            </a:extLst>
          </p:cNvPr>
          <p:cNvSpPr txBox="1"/>
          <p:nvPr/>
        </p:nvSpPr>
        <p:spPr>
          <a:xfrm>
            <a:off x="10258851" y="2412317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delicious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30EFD0-749A-9A41-A850-5571B24AF242}"/>
              </a:ext>
            </a:extLst>
          </p:cNvPr>
          <p:cNvCxnSpPr>
            <a:stCxn id="28" idx="2"/>
            <a:endCxn id="13" idx="0"/>
          </p:cNvCxnSpPr>
          <p:nvPr/>
        </p:nvCxnSpPr>
        <p:spPr>
          <a:xfrm flipH="1">
            <a:off x="1296087" y="2832880"/>
            <a:ext cx="6897819" cy="2170237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0C0AC5-BD62-8F45-B593-FBBB1A60BA43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 flipH="1">
            <a:off x="2663567" y="2832880"/>
            <a:ext cx="5530339" cy="217023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500AD5-2C1C-1440-B414-43F6E22A4070}"/>
              </a:ext>
            </a:extLst>
          </p:cNvPr>
          <p:cNvCxnSpPr>
            <a:cxnSpLocks/>
            <a:stCxn id="28" idx="2"/>
            <a:endCxn id="17" idx="0"/>
          </p:cNvCxnSpPr>
          <p:nvPr/>
        </p:nvCxnSpPr>
        <p:spPr>
          <a:xfrm flipH="1">
            <a:off x="4047526" y="2832880"/>
            <a:ext cx="4146380" cy="2170237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1D61AD-26E2-764A-AF17-2135260C3D83}"/>
              </a:ext>
            </a:extLst>
          </p:cNvPr>
          <p:cNvCxnSpPr>
            <a:cxnSpLocks/>
            <a:stCxn id="28" idx="2"/>
            <a:endCxn id="18" idx="0"/>
          </p:cNvCxnSpPr>
          <p:nvPr/>
        </p:nvCxnSpPr>
        <p:spPr>
          <a:xfrm flipH="1">
            <a:off x="5431485" y="2832880"/>
            <a:ext cx="2762421" cy="217023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FA7A42-3C0F-F042-815F-8B53CF5740B7}"/>
              </a:ext>
            </a:extLst>
          </p:cNvPr>
          <p:cNvCxnSpPr>
            <a:cxnSpLocks/>
            <a:stCxn id="28" idx="2"/>
            <a:endCxn id="19" idx="0"/>
          </p:cNvCxnSpPr>
          <p:nvPr/>
        </p:nvCxnSpPr>
        <p:spPr>
          <a:xfrm flipH="1">
            <a:off x="6815443" y="2832880"/>
            <a:ext cx="1378463" cy="2170237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BFE9DDC-F8E6-B442-9547-D3A9351E7739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>
          <a:xfrm>
            <a:off x="8193906" y="2832880"/>
            <a:ext cx="0" cy="2170237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D9F83E-AB1C-074D-A099-614F8153D29A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>
            <a:off x="8193906" y="2832880"/>
            <a:ext cx="1378463" cy="2170237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BD6CDF2-41BC-2948-8EF4-5B26B6A3E202}"/>
              </a:ext>
            </a:extLst>
          </p:cNvPr>
          <p:cNvCxnSpPr>
            <a:cxnSpLocks/>
            <a:stCxn id="28" idx="2"/>
            <a:endCxn id="22" idx="0"/>
          </p:cNvCxnSpPr>
          <p:nvPr/>
        </p:nvCxnSpPr>
        <p:spPr>
          <a:xfrm>
            <a:off x="8193906" y="2832880"/>
            <a:ext cx="2756925" cy="217023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58EAA52-00E0-DE47-94BC-DC50C1A0A5D1}"/>
              </a:ext>
            </a:extLst>
          </p:cNvPr>
          <p:cNvSpPr txBox="1"/>
          <p:nvPr/>
        </p:nvSpPr>
        <p:spPr>
          <a:xfrm>
            <a:off x="598613" y="5003112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The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7890BF-94ED-9643-8F28-D88D958F0F4F}"/>
              </a:ext>
            </a:extLst>
          </p:cNvPr>
          <p:cNvSpPr txBox="1"/>
          <p:nvPr/>
        </p:nvSpPr>
        <p:spPr>
          <a:xfrm>
            <a:off x="1977077" y="5003112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apple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D324CB-F01E-0E45-9E6B-1C2E5F29EA62}"/>
              </a:ext>
            </a:extLst>
          </p:cNvPr>
          <p:cNvSpPr txBox="1"/>
          <p:nvPr/>
        </p:nvSpPr>
        <p:spPr>
          <a:xfrm>
            <a:off x="3361035" y="5003112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9F28DA-B1A6-7649-959A-1A286A52602A}"/>
              </a:ext>
            </a:extLst>
          </p:cNvPr>
          <p:cNvSpPr txBox="1"/>
          <p:nvPr/>
        </p:nvSpPr>
        <p:spPr>
          <a:xfrm>
            <a:off x="4744994" y="5003112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red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923A13-FB10-704B-93AC-B6A0CEF1CC94}"/>
              </a:ext>
            </a:extLst>
          </p:cNvPr>
          <p:cNvSpPr txBox="1"/>
          <p:nvPr/>
        </p:nvSpPr>
        <p:spPr>
          <a:xfrm>
            <a:off x="6128953" y="5003112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,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88BFFC-5AE0-D349-AEEC-8137E100FA88}"/>
              </a:ext>
            </a:extLst>
          </p:cNvPr>
          <p:cNvSpPr txBox="1"/>
          <p:nvPr/>
        </p:nvSpPr>
        <p:spPr>
          <a:xfrm>
            <a:off x="7507415" y="5003112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AFC560-5CBC-9C47-957C-24A38A7BC31C}"/>
              </a:ext>
            </a:extLst>
          </p:cNvPr>
          <p:cNvSpPr txBox="1"/>
          <p:nvPr/>
        </p:nvSpPr>
        <p:spPr>
          <a:xfrm>
            <a:off x="8885878" y="5003112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is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292B6B-0F43-0F44-8E90-153B5CE726AC}"/>
              </a:ext>
            </a:extLst>
          </p:cNvPr>
          <p:cNvSpPr txBox="1"/>
          <p:nvPr/>
        </p:nvSpPr>
        <p:spPr>
          <a:xfrm>
            <a:off x="10264341" y="5003113"/>
            <a:ext cx="1383959" cy="4205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bg2">
                    <a:lumMod val="10000"/>
                  </a:schemeClr>
                </a:solidFill>
              </a:rPr>
              <a:t>delicious</a:t>
            </a:r>
          </a:p>
        </p:txBody>
      </p:sp>
    </p:spTree>
    <p:extLst>
      <p:ext uri="{BB962C8B-B14F-4D97-AF65-F5344CB8AC3E}">
        <p14:creationId xmlns:p14="http://schemas.microsoft.com/office/powerpoint/2010/main" val="101344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E229-F8C1-C248-A44C-5A00D5C0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77" y="1124744"/>
            <a:ext cx="10940405" cy="473856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Word representation strategies</a:t>
            </a:r>
          </a:p>
          <a:p>
            <a:pPr marL="1504925" lvl="1" indent="-514350">
              <a:buAutoNum type="arabicPeriod"/>
            </a:pPr>
            <a:r>
              <a:rPr lang="en-GB" sz="2270" dirty="0"/>
              <a:t>BPE</a:t>
            </a:r>
          </a:p>
          <a:p>
            <a:pPr marL="1504925" lvl="1" indent="-514350">
              <a:buAutoNum type="arabicPeriod"/>
            </a:pPr>
            <a:r>
              <a:rPr lang="en-GB" sz="2270" dirty="0"/>
              <a:t>L2-norm and the semantic limit</a:t>
            </a:r>
          </a:p>
          <a:p>
            <a:pPr marL="1504925" lvl="1" indent="-514350">
              <a:buAutoNum type="arabicPeriod"/>
            </a:pPr>
            <a:r>
              <a:rPr lang="en-GB" sz="2270" dirty="0"/>
              <a:t>word2vec</a:t>
            </a:r>
          </a:p>
          <a:p>
            <a:r>
              <a:rPr lang="en-GB" dirty="0"/>
              <a:t>2. Attention is all you need</a:t>
            </a:r>
          </a:p>
          <a:p>
            <a:pPr marL="1504925" lvl="1" indent="-514350">
              <a:buFont typeface="+mj-lt"/>
              <a:buAutoNum type="arabicPeriod"/>
            </a:pPr>
            <a:r>
              <a:rPr lang="en-GB" sz="2267" dirty="0"/>
              <a:t>Attention and self-attention</a:t>
            </a:r>
          </a:p>
          <a:p>
            <a:pPr marL="1504925" lvl="1" indent="-514350">
              <a:buFont typeface="+mj-lt"/>
              <a:buAutoNum type="arabicPeriod"/>
            </a:pPr>
            <a:r>
              <a:rPr lang="en-GB" sz="2267" dirty="0"/>
              <a:t>Transformer architecture</a:t>
            </a:r>
          </a:p>
          <a:p>
            <a:pPr marL="1504925" lvl="1" indent="-514350">
              <a:buFont typeface="+mj-lt"/>
              <a:buAutoNum type="arabicPeriod"/>
            </a:pPr>
            <a:r>
              <a:rPr lang="en-GB" sz="2267" dirty="0"/>
              <a:t>BERT</a:t>
            </a:r>
          </a:p>
          <a:p>
            <a:pPr marL="1504925" lvl="1" indent="-514350">
              <a:buFont typeface="+mj-lt"/>
              <a:buAutoNum type="arabicPeriod"/>
            </a:pPr>
            <a:r>
              <a:rPr lang="en-GB" sz="2267" dirty="0"/>
              <a:t>GPT-2</a:t>
            </a:r>
          </a:p>
          <a:p>
            <a:pPr marL="1504925" lvl="1" indent="-514350">
              <a:buFont typeface="+mj-lt"/>
              <a:buAutoNum type="arabicPeriod"/>
            </a:pPr>
            <a:r>
              <a:rPr lang="en-GB" sz="2267" dirty="0" err="1"/>
              <a:t>roBERTa</a:t>
            </a:r>
            <a:endParaRPr lang="en-GB" sz="2267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21BA0-EFB4-5A45-880B-C5ABFD69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23887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seq2seq_9.mp4">
            <a:hlinkClick r:id="" action="ppaction://media"/>
            <a:extLst>
              <a:ext uri="{FF2B5EF4-FFF2-40B4-BE49-F238E27FC236}">
                <a16:creationId xmlns:a16="http://schemas.microsoft.com/office/drawing/2014/main" id="{11505E00-91F3-9C4F-8A2A-F81D101296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77875"/>
            <a:ext cx="12192000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4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96410D-9242-1644-9FBA-AA0D10383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7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6E0C099-BDD2-784D-9B21-CD48E359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GB" sz="38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Transformer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37334-F28F-404E-974A-903C5C5236D9}"/>
              </a:ext>
            </a:extLst>
          </p:cNvPr>
          <p:cNvSpPr/>
          <p:nvPr/>
        </p:nvSpPr>
        <p:spPr>
          <a:xfrm>
            <a:off x="440987" y="1843095"/>
            <a:ext cx="40708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24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Transformer is built entire on self-attention mechanisms through “multi-head self-attention”</a:t>
            </a:r>
            <a:endParaRPr lang="en-GB" sz="2400" b="1" dirty="0">
              <a:solidFill>
                <a:srgbClr val="FFFFFF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9C2EFD-6D8A-2C49-AB9A-B85EE226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23" y="1345776"/>
            <a:ext cx="5497861" cy="571056"/>
          </a:xfrm>
        </p:spPr>
        <p:txBody>
          <a:bodyPr/>
          <a:lstStyle/>
          <a:p>
            <a:r>
              <a:rPr lang="en-GB" sz="26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Why bother with RNNs at all?</a:t>
            </a:r>
            <a:endParaRPr lang="en-GB" sz="213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1D3A5-2194-204C-831D-8924FCAF9536}"/>
              </a:ext>
            </a:extLst>
          </p:cNvPr>
          <p:cNvSpPr/>
          <p:nvPr/>
        </p:nvSpPr>
        <p:spPr>
          <a:xfrm>
            <a:off x="601452" y="59576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Vaswani, et al., 2017 - “attention is all you need”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A4A9D7-50FE-B649-A763-485BC999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92" y="0"/>
            <a:ext cx="6157553" cy="69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03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7CD539-C1CE-A54C-A289-1AB7D9101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2" y="-2569"/>
            <a:ext cx="12158464" cy="68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4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1" y="149685"/>
            <a:ext cx="10940405" cy="727655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BERT (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Devlin et al. 18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2D9760-8FDB-2547-8F7B-B5853147EA54}"/>
              </a:ext>
            </a:extLst>
          </p:cNvPr>
          <p:cNvSpPr/>
          <p:nvPr/>
        </p:nvSpPr>
        <p:spPr>
          <a:xfrm>
            <a:off x="449051" y="1077457"/>
            <a:ext cx="9655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B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idirectional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ncoder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epresentations from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ransformers (BERT)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70334-DD3C-8F4C-8A53-256CB281D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441" y="1477690"/>
            <a:ext cx="6214552" cy="5381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D2897A-F103-8B4D-8407-31E3930B6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8" b="731"/>
          <a:stretch/>
        </p:blipFill>
        <p:spPr>
          <a:xfrm>
            <a:off x="1" y="3293533"/>
            <a:ext cx="3268681" cy="35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12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080D03-87C6-FE47-911D-1C3EF35EE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BERT (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Devlin et al. 18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br>
              <a:rPr lang="en-US" sz="32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2133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Inspired by “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Improving Language Understanding by Generative Pre-Training”,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Radford et al. 2018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GPT-1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OpenAI</a:t>
            </a: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2AC25-A9D5-E643-BE39-077A208DDB47}"/>
              </a:ext>
            </a:extLst>
          </p:cNvPr>
          <p:cNvSpPr txBox="1"/>
          <p:nvPr/>
        </p:nvSpPr>
        <p:spPr>
          <a:xfrm>
            <a:off x="449053" y="2070809"/>
            <a:ext cx="1088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Based on Transformer and the multi-head self-attention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4A3A8-28CC-6742-BED5-C2EF60398664}"/>
              </a:ext>
            </a:extLst>
          </p:cNvPr>
          <p:cNvSpPr txBox="1"/>
          <p:nvPr/>
        </p:nvSpPr>
        <p:spPr>
          <a:xfrm>
            <a:off x="1734198" y="6441997"/>
            <a:ext cx="738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Source: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https://lilianweng.github.io/lil-log/2018/06/24/attention-attention.html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1A2720A6-DF5A-DD45-A5AE-4792923E5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17398" y="2836787"/>
            <a:ext cx="6346041" cy="3331672"/>
          </a:xfrm>
        </p:spPr>
      </p:pic>
    </p:spTree>
    <p:extLst>
      <p:ext uri="{BB962C8B-B14F-4D97-AF65-F5344CB8AC3E}">
        <p14:creationId xmlns:p14="http://schemas.microsoft.com/office/powerpoint/2010/main" val="3596839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7B09E-6CEA-384C-B217-4A383E53F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0"/>
            <a:ext cx="7623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BERT (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Devlin et al. 18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EC41F-05AB-174A-B94E-98732B986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21"/>
          <a:stretch/>
        </p:blipFill>
        <p:spPr>
          <a:xfrm>
            <a:off x="2211980" y="1459814"/>
            <a:ext cx="9587845" cy="366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95BA9-06EE-3D4A-BDCB-0C84EFA695FF}"/>
              </a:ext>
            </a:extLst>
          </p:cNvPr>
          <p:cNvSpPr txBox="1"/>
          <p:nvPr/>
        </p:nvSpPr>
        <p:spPr>
          <a:xfrm>
            <a:off x="505099" y="1730299"/>
            <a:ext cx="1201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B4B39-2BD3-C64E-9E55-11E052116DCC}"/>
              </a:ext>
            </a:extLst>
          </p:cNvPr>
          <p:cNvSpPr txBox="1"/>
          <p:nvPr/>
        </p:nvSpPr>
        <p:spPr>
          <a:xfrm>
            <a:off x="0" y="2268563"/>
            <a:ext cx="224681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 err="1">
                <a:solidFill>
                  <a:schemeClr val="tx1">
                    <a:lumMod val="50000"/>
                  </a:schemeClr>
                </a:solidFill>
              </a:rPr>
              <a:t>WordPieces</a:t>
            </a:r>
            <a:r>
              <a:rPr lang="en-US" sz="2133" dirty="0">
                <a:solidFill>
                  <a:schemeClr val="tx1">
                    <a:lumMod val="50000"/>
                  </a:schemeClr>
                </a:solidFill>
              </a:rPr>
              <a:t> Embeddings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8AF3A-DDB2-1940-9282-8C6E7101BD64}"/>
              </a:ext>
            </a:extLst>
          </p:cNvPr>
          <p:cNvSpPr txBox="1"/>
          <p:nvPr/>
        </p:nvSpPr>
        <p:spPr>
          <a:xfrm>
            <a:off x="226421" y="3168577"/>
            <a:ext cx="179396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tx1">
                    <a:lumMod val="50000"/>
                  </a:schemeClr>
                </a:solidFill>
              </a:rPr>
              <a:t>Sentence</a:t>
            </a:r>
          </a:p>
          <a:p>
            <a:pPr algn="ctr"/>
            <a:r>
              <a:rPr lang="en-US" sz="2133" dirty="0">
                <a:solidFill>
                  <a:schemeClr val="tx1">
                    <a:lumMod val="50000"/>
                  </a:schemeClr>
                </a:solidFill>
              </a:rPr>
              <a:t>Embeddings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C27D9-4729-A24E-A26B-4501AAF189AB}"/>
              </a:ext>
            </a:extLst>
          </p:cNvPr>
          <p:cNvSpPr txBox="1"/>
          <p:nvPr/>
        </p:nvSpPr>
        <p:spPr>
          <a:xfrm>
            <a:off x="226421" y="4121995"/>
            <a:ext cx="179396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solidFill>
                  <a:schemeClr val="tx1">
                    <a:lumMod val="50000"/>
                  </a:schemeClr>
                </a:solidFill>
              </a:rPr>
              <a:t>Position</a:t>
            </a:r>
          </a:p>
          <a:p>
            <a:pPr algn="ctr"/>
            <a:r>
              <a:rPr lang="en-US" sz="2133" dirty="0">
                <a:solidFill>
                  <a:schemeClr val="tx1">
                    <a:lumMod val="50000"/>
                  </a:schemeClr>
                </a:solidFill>
              </a:rPr>
              <a:t>Embeddings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E433B-9CCB-464D-8E97-8ECB3CE1863F}"/>
              </a:ext>
            </a:extLst>
          </p:cNvPr>
          <p:cNvSpPr txBox="1"/>
          <p:nvPr/>
        </p:nvSpPr>
        <p:spPr>
          <a:xfrm>
            <a:off x="3843706" y="776051"/>
            <a:ext cx="539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BERT INPUT REPRESENTATION: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C4439F-9555-1842-BEF7-66FB4D7851E0}"/>
              </a:ext>
            </a:extLst>
          </p:cNvPr>
          <p:cNvSpPr/>
          <p:nvPr/>
        </p:nvSpPr>
        <p:spPr>
          <a:xfrm>
            <a:off x="226421" y="2222742"/>
            <a:ext cx="1793968" cy="2761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0FE73-683A-FB41-9DE4-7BF24E6107B0}"/>
              </a:ext>
            </a:extLst>
          </p:cNvPr>
          <p:cNvSpPr txBox="1"/>
          <p:nvPr/>
        </p:nvSpPr>
        <p:spPr>
          <a:xfrm>
            <a:off x="722810" y="5493540"/>
            <a:ext cx="300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Learned during the (pre)training process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E02297-3036-3F44-8D92-78197D157415}"/>
              </a:ext>
            </a:extLst>
          </p:cNvPr>
          <p:cNvCxnSpPr>
            <a:cxnSpLocks/>
          </p:cNvCxnSpPr>
          <p:nvPr/>
        </p:nvCxnSpPr>
        <p:spPr>
          <a:xfrm>
            <a:off x="1123405" y="5001187"/>
            <a:ext cx="0" cy="4924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C4A1D1E-7871-AA43-A5B0-8D98132C3350}"/>
              </a:ext>
            </a:extLst>
          </p:cNvPr>
          <p:cNvSpPr/>
          <p:nvPr/>
        </p:nvSpPr>
        <p:spPr>
          <a:xfrm>
            <a:off x="8116391" y="1678047"/>
            <a:ext cx="818607" cy="49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1">
                    <a:lumMod val="50000"/>
                  </a:schemeClr>
                </a:solidFill>
              </a:rPr>
              <a:t>MASK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4892-5440-DA4F-82A2-0ACA2033648A}"/>
              </a:ext>
            </a:extLst>
          </p:cNvPr>
          <p:cNvSpPr/>
          <p:nvPr/>
        </p:nvSpPr>
        <p:spPr>
          <a:xfrm>
            <a:off x="8116391" y="2453228"/>
            <a:ext cx="818607" cy="49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1600" baseline="-25000" dirty="0">
                <a:solidFill>
                  <a:schemeClr val="tx1">
                    <a:lumMod val="50000"/>
                  </a:schemeClr>
                </a:solidFill>
              </a:rPr>
              <a:t>MASK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A3AD0-1ED1-D644-8F46-99864C647F55}"/>
              </a:ext>
            </a:extLst>
          </p:cNvPr>
          <p:cNvSpPr txBox="1"/>
          <p:nvPr/>
        </p:nvSpPr>
        <p:spPr>
          <a:xfrm>
            <a:off x="5155477" y="5408245"/>
            <a:ext cx="592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pre-training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15% of the input tokens are masked for the masked LM task</a:t>
            </a:r>
          </a:p>
        </p:txBody>
      </p:sp>
    </p:spTree>
    <p:extLst>
      <p:ext uri="{BB962C8B-B14F-4D97-AF65-F5344CB8AC3E}">
        <p14:creationId xmlns:p14="http://schemas.microsoft.com/office/powerpoint/2010/main" val="123314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6E0C099-BDD2-784D-9B21-CD48E359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45" y="404664"/>
            <a:ext cx="10940405" cy="727655"/>
          </a:xfrm>
        </p:spPr>
        <p:txBody>
          <a:bodyPr/>
          <a:lstStyle/>
          <a:p>
            <a:r>
              <a:rPr lang="en-GB" sz="38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Positional embedding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91CD66-3B2A-2A40-BA78-184FB15D7DDC}"/>
              </a:ext>
            </a:extLst>
          </p:cNvPr>
          <p:cNvSpPr/>
          <p:nvPr/>
        </p:nvSpPr>
        <p:spPr>
          <a:xfrm>
            <a:off x="465145" y="1340768"/>
            <a:ext cx="54868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Self-attention only uses feedforward neural networks. No RNN based architecture means positional information is not passed.</a:t>
            </a:r>
          </a:p>
          <a:p>
            <a:endParaRPr lang="en-GB" sz="2000" b="1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r>
              <a:rPr lang="en-GB" sz="2400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Solution</a:t>
            </a:r>
          </a:p>
          <a:p>
            <a:r>
              <a:rPr lang="en-GB" sz="20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sine-cosine-wave-based positional encoding summed to embedding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FF9A8-0ACE-4640-9568-22B426BE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500"/>
            <a:ext cx="12192000" cy="3184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DBDCE6-5984-1D41-AAA7-EA3D7F31958C}"/>
                  </a:ext>
                </a:extLst>
              </p:cNvPr>
              <p:cNvSpPr/>
              <p:nvPr/>
            </p:nvSpPr>
            <p:spPr>
              <a:xfrm>
                <a:off x="6528048" y="1706388"/>
                <a:ext cx="4044505" cy="733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𝑝𝑜𝑠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,2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sin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𝑝𝑜𝑠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10000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mazon Ember" panose="020B0603020204020204" pitchFamily="34" charset="0"/>
                                  <a:cs typeface="Amazon Ember" panose="020B06030202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mazon Ember" panose="020B0603020204020204" pitchFamily="34" charset="0"/>
                                  <a:cs typeface="Amazon Ember" panose="020B0603020204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mazon Ember" panose="020B0603020204020204" pitchFamily="34" charset="0"/>
                                  <a:cs typeface="Amazon Ember" panose="020B0603020204020204" pitchFamily="34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𝑃𝐸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𝑝𝑜𝑠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,2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+1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cos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⁡(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𝑝𝑜𝑠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10000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mazon Ember" panose="020B0603020204020204" pitchFamily="34" charset="0"/>
                              <a:cs typeface="Amazon Ember" panose="020B060302020402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mazon Ember" panose="020B0603020204020204" pitchFamily="34" charset="0"/>
                                  <a:cs typeface="Amazon Ember" panose="020B06030202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mazon Ember" panose="020B0603020204020204" pitchFamily="34" charset="0"/>
                                  <a:cs typeface="Amazon Ember" panose="020B0603020204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mazon Ember" panose="020B0603020204020204" pitchFamily="34" charset="0"/>
                                  <a:cs typeface="Amazon Ember" panose="020B0603020204020204" pitchFamily="34" charset="0"/>
                                </a:rPr>
                                <m:t>𝑚𝑜𝑑𝑒𝑙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DBDCE6-5984-1D41-AAA7-EA3D7F319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706388"/>
                <a:ext cx="4044505" cy="733021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49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6E0C099-BDD2-784D-9B21-CD48E359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45" y="404664"/>
            <a:ext cx="10940405" cy="727655"/>
          </a:xfrm>
        </p:spPr>
        <p:txBody>
          <a:bodyPr/>
          <a:lstStyle/>
          <a:p>
            <a:r>
              <a:rPr lang="en-GB" sz="38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Decoding strategies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640E5-DC42-F743-8F2B-111FBF867014}"/>
              </a:ext>
            </a:extLst>
          </p:cNvPr>
          <p:cNvSpPr/>
          <p:nvPr/>
        </p:nvSpPr>
        <p:spPr>
          <a:xfrm>
            <a:off x="465145" y="980728"/>
            <a:ext cx="86712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Greedy decoding</a:t>
            </a:r>
          </a:p>
          <a:p>
            <a:pPr lvl="1"/>
            <a:r>
              <a:rPr lang="en-GB" sz="24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-  Simple argmax on probability distribution.</a:t>
            </a:r>
          </a:p>
          <a:p>
            <a:pPr marL="342900" indent="-342900">
              <a:buFontTx/>
              <a:buChar char="-"/>
            </a:pPr>
            <a:r>
              <a:rPr lang="en-GB" sz="24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Beam Search</a:t>
            </a:r>
          </a:p>
          <a:p>
            <a:pPr marL="800100" lvl="1" indent="-342900">
              <a:buFontTx/>
              <a:buChar char="-"/>
            </a:pPr>
            <a:r>
              <a:rPr lang="en-GB" sz="24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Look at top-k most probable options</a:t>
            </a:r>
          </a:p>
          <a:p>
            <a:pPr marL="800100" lvl="1" indent="-342900">
              <a:buFontTx/>
              <a:buChar char="-"/>
            </a:pPr>
            <a:r>
              <a:rPr lang="en-GB" sz="24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Run next time-step decoding with all ’k’ options</a:t>
            </a:r>
          </a:p>
          <a:p>
            <a:pPr marL="800100" lvl="1" indent="-342900">
              <a:buFontTx/>
              <a:buChar char="-"/>
            </a:pPr>
            <a:r>
              <a:rPr lang="en-GB" sz="24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After n iterations (beam size) compare score and keep the max.</a:t>
            </a:r>
          </a:p>
        </p:txBody>
      </p:sp>
    </p:spTree>
    <p:extLst>
      <p:ext uri="{BB962C8B-B14F-4D97-AF65-F5344CB8AC3E}">
        <p14:creationId xmlns:p14="http://schemas.microsoft.com/office/powerpoint/2010/main" val="72322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6F4DA-AC7A-3446-B78A-CC815A032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-99392"/>
            <a:ext cx="9625067" cy="72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73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F9D6-38DF-314A-8277-5D899298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solidFill>
                  <a:schemeClr val="bg2">
                    <a:lumMod val="10000"/>
                  </a:schemeClr>
                </a:solidFill>
              </a:rPr>
              <a:t>OpenAI</a:t>
            </a:r>
            <a:r>
              <a:rPr lang="en-US" sz="2667" dirty="0">
                <a:solidFill>
                  <a:schemeClr val="bg2">
                    <a:lumMod val="10000"/>
                  </a:schemeClr>
                </a:solidFill>
              </a:rPr>
              <a:t> GPT-2 (</a:t>
            </a:r>
            <a:r>
              <a:rPr lang="en-US" sz="2667" dirty="0">
                <a:solidFill>
                  <a:schemeClr val="bg2">
                    <a:lumMod val="10000"/>
                  </a:schemeClr>
                </a:solidFill>
                <a:hlinkClick r:id="rId2"/>
              </a:rPr>
              <a:t>Radford et al. 19</a:t>
            </a:r>
            <a:r>
              <a:rPr lang="en-US" sz="2667" dirty="0">
                <a:solidFill>
                  <a:schemeClr val="bg2">
                    <a:lumMod val="10000"/>
                  </a:schemeClr>
                </a:solidFill>
              </a:rPr>
              <a:t>)</a:t>
            </a:r>
            <a:br>
              <a:rPr lang="en-US" sz="2667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667" dirty="0">
                <a:solidFill>
                  <a:schemeClr val="bg2">
                    <a:lumMod val="10000"/>
                  </a:schemeClr>
                </a:solidFill>
              </a:rPr>
              <a:t>Language Models are Unsupervised Multitask Learners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F1CEF-7BA7-0043-9715-F3A6D6AB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57" y="1376349"/>
            <a:ext cx="7107523" cy="4652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CDB70-CB0A-764C-8B70-3B1206838012}"/>
              </a:ext>
            </a:extLst>
          </p:cNvPr>
          <p:cNvSpPr txBox="1"/>
          <p:nvPr/>
        </p:nvSpPr>
        <p:spPr>
          <a:xfrm>
            <a:off x="5036696" y="6155961"/>
            <a:ext cx="421723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i="1" dirty="0">
                <a:solidFill>
                  <a:schemeClr val="bg2">
                    <a:lumMod val="10000"/>
                  </a:schemeClr>
                </a:solidFill>
              </a:rPr>
              <a:t>Source: original paper</a:t>
            </a:r>
            <a:endParaRPr lang="en-US" sz="1067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0E26E-CFEE-F942-8BA9-2B1DB749F445}"/>
              </a:ext>
            </a:extLst>
          </p:cNvPr>
          <p:cNvSpPr txBox="1"/>
          <p:nvPr/>
        </p:nvSpPr>
        <p:spPr>
          <a:xfrm>
            <a:off x="449052" y="1718871"/>
            <a:ext cx="51772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Trained on language model task</a:t>
            </a:r>
          </a:p>
          <a:p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40GB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corpus dataset</a:t>
            </a:r>
          </a:p>
          <a:p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400" b="1" dirty="0">
                <a:solidFill>
                  <a:srgbClr val="00B0F0"/>
                </a:solidFill>
              </a:rPr>
              <a:t>1.5B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parameters</a:t>
            </a:r>
          </a:p>
          <a:p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2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F9D6-38DF-314A-8277-5D899298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solidFill>
                  <a:schemeClr val="bg2">
                    <a:lumMod val="10000"/>
                  </a:schemeClr>
                </a:solidFill>
              </a:rPr>
              <a:t>OpenAI</a:t>
            </a:r>
            <a:r>
              <a:rPr lang="en-US" sz="2667" dirty="0">
                <a:solidFill>
                  <a:schemeClr val="bg2">
                    <a:lumMod val="10000"/>
                  </a:schemeClr>
                </a:solidFill>
              </a:rPr>
              <a:t> GPT-2 (</a:t>
            </a:r>
            <a:r>
              <a:rPr lang="en-US" sz="2667" dirty="0">
                <a:solidFill>
                  <a:schemeClr val="bg2">
                    <a:lumMod val="10000"/>
                  </a:schemeClr>
                </a:solidFill>
                <a:hlinkClick r:id="rId3"/>
              </a:rPr>
              <a:t>Radford et al. 19</a:t>
            </a:r>
            <a:r>
              <a:rPr lang="en-US" sz="2667" dirty="0">
                <a:solidFill>
                  <a:schemeClr val="bg2">
                    <a:lumMod val="10000"/>
                  </a:schemeClr>
                </a:solidFill>
              </a:rPr>
              <a:t>)</a:t>
            </a:r>
            <a:br>
              <a:rPr lang="en-US" sz="2667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667" dirty="0">
                <a:solidFill>
                  <a:schemeClr val="bg2">
                    <a:lumMod val="10000"/>
                  </a:schemeClr>
                </a:solidFill>
              </a:rPr>
              <a:t>Language Models are Unsupervised Multitask Learners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0E26E-CFEE-F942-8BA9-2B1DB749F445}"/>
              </a:ext>
            </a:extLst>
          </p:cNvPr>
          <p:cNvSpPr txBox="1"/>
          <p:nvPr/>
        </p:nvSpPr>
        <p:spPr>
          <a:xfrm>
            <a:off x="449051" y="1328699"/>
            <a:ext cx="1109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All the downstream language tasks are framed as predicting conditional probabilities and there is </a:t>
            </a:r>
            <a:r>
              <a:rPr lang="en-US" sz="2400" b="1" dirty="0">
                <a:solidFill>
                  <a:srgbClr val="00B0F0"/>
                </a:solidFill>
              </a:rPr>
              <a:t>no task-specific fine-tuning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ADBBC3-79D6-C843-8340-3C5B54800B66}"/>
                  </a:ext>
                </a:extLst>
              </p:cNvPr>
              <p:cNvSpPr txBox="1"/>
              <p:nvPr/>
            </p:nvSpPr>
            <p:spPr>
              <a:xfrm>
                <a:off x="449051" y="2638269"/>
                <a:ext cx="12942163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2">
                        <a:lumMod val="10000"/>
                      </a:schemeClr>
                    </a:solidFill>
                  </a:rPr>
                  <a:t>Zero-shot learning:</a:t>
                </a:r>
              </a:p>
              <a:p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Summarization: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“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𝑠𝑢𝑚𝑚𝑎𝑟𝑖𝑧𝑒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”+“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𝑇𝐿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&lt;?&gt;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2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Question Answering: </a:t>
                </a:r>
                <a:endParaRPr lang="en-US" sz="2400" i="1" dirty="0">
                  <a:solidFill>
                    <a:schemeClr val="bg2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“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”+“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:…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:…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:…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&lt;?&gt;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2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Machine Translation: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“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𝑙𝑖𝑘𝑒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𝑐𝑜𝑚𝑝𝑢𝑡𝑒𝑟𝑠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𝑎𝑖𝑚𝑒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𝑜𝑟𝑑𝑖𝑛𝑎𝑡𝑒𝑢𝑟𝑠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𝑙𝑖𝑣𝑒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𝑉𝑎𝑛𝑐𝑜𝑢𝑣𝑒𝑟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&lt;?&gt;</m:t>
                      </m:r>
                      <m:r>
                        <a:rPr lang="en-US" sz="24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2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ADBBC3-79D6-C843-8340-3C5B5480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1" y="2638269"/>
                <a:ext cx="12942163" cy="4893647"/>
              </a:xfrm>
              <a:prstGeom prst="rect">
                <a:avLst/>
              </a:prstGeom>
              <a:blipFill>
                <a:blip r:embed="rId4"/>
                <a:stretch>
                  <a:fillRect l="-686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57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BE5F27-C41E-B54F-A2F1-534D94AB4A60}"/>
              </a:ext>
            </a:extLst>
          </p:cNvPr>
          <p:cNvSpPr/>
          <p:nvPr/>
        </p:nvSpPr>
        <p:spPr>
          <a:xfrm>
            <a:off x="1" y="0"/>
            <a:ext cx="12406489" cy="6858000"/>
          </a:xfrm>
          <a:prstGeom prst="rect">
            <a:avLst/>
          </a:prstGeom>
          <a:solidFill>
            <a:srgbClr val="4044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C1D67B-2E7A-D54B-929B-1F333D80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42" r="9678"/>
          <a:stretch/>
        </p:blipFill>
        <p:spPr>
          <a:xfrm>
            <a:off x="0" y="790224"/>
            <a:ext cx="12406491" cy="544435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51CD33-6888-2C46-986B-1562078D16B2}"/>
              </a:ext>
            </a:extLst>
          </p:cNvPr>
          <p:cNvSpPr txBox="1"/>
          <p:nvPr/>
        </p:nvSpPr>
        <p:spPr>
          <a:xfrm>
            <a:off x="417689" y="6389511"/>
            <a:ext cx="958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Source: </a:t>
            </a:r>
            <a:r>
              <a:rPr lang="en-US" sz="2400" dirty="0">
                <a:solidFill>
                  <a:schemeClr val="bg1"/>
                </a:solidFill>
                <a:hlinkClick r:id="rId3"/>
              </a:rPr>
              <a:t>https://blog.openai.com/better-language-models/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421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9310-FF7B-7E48-84C8-B1EE9E55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67" b="1" dirty="0" err="1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roBERTa</a:t>
            </a:r>
            <a:r>
              <a:rPr lang="en-US" sz="38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A Robustly Optimized BERT Pretraining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8D7D-FB1E-5D44-A56A-96444775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2" y="1556792"/>
            <a:ext cx="10940405" cy="4738568"/>
          </a:xfrm>
        </p:spPr>
        <p:txBody>
          <a:bodyPr/>
          <a:lstStyle/>
          <a:p>
            <a:r>
              <a:rPr lang="en-US" sz="2800" dirty="0"/>
              <a:t>BERT pre-training not optimized</a:t>
            </a:r>
          </a:p>
          <a:p>
            <a:endParaRPr lang="en-US" sz="2800" dirty="0"/>
          </a:p>
          <a:p>
            <a:r>
              <a:rPr lang="en-US" sz="2800" dirty="0"/>
              <a:t>1. training the model longer, with bigger batches, over more data</a:t>
            </a:r>
          </a:p>
          <a:p>
            <a:r>
              <a:rPr lang="en-US" sz="2800" dirty="0"/>
              <a:t>2. removing the next sentence prediction objective</a:t>
            </a:r>
          </a:p>
          <a:p>
            <a:r>
              <a:rPr lang="en-US" sz="2800" dirty="0"/>
              <a:t>3. training on longer sequences</a:t>
            </a:r>
          </a:p>
          <a:p>
            <a:r>
              <a:rPr lang="en-US" sz="2800" dirty="0"/>
              <a:t>4. dynamically changing the masking pattern applied to the training data.</a:t>
            </a:r>
          </a:p>
          <a:p>
            <a:endParaRPr lang="en-US" sz="2800" dirty="0"/>
          </a:p>
          <a:p>
            <a:r>
              <a:rPr lang="en-US" sz="2800" dirty="0"/>
              <a:t>Was SOTA until 3 days ago – Google released ALBERT</a:t>
            </a:r>
          </a:p>
        </p:txBody>
      </p:sp>
    </p:spTree>
    <p:extLst>
      <p:ext uri="{BB962C8B-B14F-4D97-AF65-F5344CB8AC3E}">
        <p14:creationId xmlns:p14="http://schemas.microsoft.com/office/powerpoint/2010/main" val="1085165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9C70D-C53B-5345-BEBD-AE7C3296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346" y="0"/>
            <a:ext cx="630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72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9310-FF7B-7E48-84C8-B1EE9E55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67" b="1" dirty="0" err="1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roBERTa</a:t>
            </a:r>
            <a:r>
              <a:rPr lang="en-US" sz="38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8D7D-FB1E-5D44-A56A-96444775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2" y="1556792"/>
            <a:ext cx="10940405" cy="4738568"/>
          </a:xfrm>
        </p:spPr>
        <p:txBody>
          <a:bodyPr/>
          <a:lstStyle/>
          <a:p>
            <a:r>
              <a:rPr lang="en-US" sz="2800" dirty="0"/>
              <a:t>Notebook: </a:t>
            </a:r>
            <a:r>
              <a:rPr lang="en-US" sz="2800" dirty="0">
                <a:hlinkClick r:id="rId2"/>
              </a:rPr>
              <a:t>http://tinyurl.com/y33vgk6m</a:t>
            </a:r>
            <a:r>
              <a:rPr lang="en-US" sz="2800" dirty="0"/>
              <a:t> </a:t>
            </a:r>
            <a:endParaRPr lang="en-US" sz="24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9A62B-1717-D441-A4C4-9C6E2B69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61" y="3645024"/>
            <a:ext cx="1088074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5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70313F-FD4B-0543-886F-854A3B68F2D7}"/>
              </a:ext>
            </a:extLst>
          </p:cNvPr>
          <p:cNvSpPr txBox="1">
            <a:spLocks/>
          </p:cNvSpPr>
          <p:nvPr/>
        </p:nvSpPr>
        <p:spPr>
          <a:xfrm>
            <a:off x="202647" y="1863543"/>
            <a:ext cx="6429063" cy="726923"/>
          </a:xfrm>
          <a:prstGeom prst="rect">
            <a:avLst/>
          </a:prstGeom>
          <a:noFill/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defTabSz="609585"/>
            <a:r>
              <a:rPr lang="en-US" sz="8000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Questions?</a:t>
            </a:r>
          </a:p>
          <a:p>
            <a:pPr defTabSz="609585"/>
            <a:endParaRPr lang="en-US" sz="8000" b="1" dirty="0">
              <a:solidFill>
                <a:srgbClr val="FFC000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6854E-7DC5-6245-A425-8DDBC7A7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2227004"/>
            <a:ext cx="1952757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36AA5-6030-D546-B955-13AC4A6C5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902" y="2285861"/>
            <a:ext cx="5386917" cy="639763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Character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FA5F-6D8B-A24D-89D3-56BD8F53D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902" y="2925622"/>
            <a:ext cx="4774819" cy="2065653"/>
          </a:xfrm>
        </p:spPr>
        <p:txBody>
          <a:bodyPr/>
          <a:lstStyle/>
          <a:p>
            <a:r>
              <a:rPr lang="en-US" dirty="0"/>
              <a:t>['B', 'u', 'y', ' ', '5', '0', '0', '0', 'm', '3', ' ', 'D', 'e', 'c', ' ', 'C', 'F', 'T', ',', ' ', 'W', 'T', 'I', ' ', '-', '9', '.', '2', '5', ',', ' ', 'E', 'q', 'u', '</a:t>
            </a:r>
            <a:r>
              <a:rPr lang="en-US" dirty="0" err="1"/>
              <a:t>i</a:t>
            </a:r>
            <a:r>
              <a:rPr lang="en-US" dirty="0"/>
              <a:t>', 'n', 'o', 'r', ' ', 'U', 'S', ',', ' ', 'O', 'X', ',', ' ', 'U', 'S', 'D', ',', ' ', 'B', ' ', 'M', 'c', 'B', 'r', '</a:t>
            </a:r>
            <a:r>
              <a:rPr lang="en-US" dirty="0" err="1"/>
              <a:t>i</a:t>
            </a:r>
            <a:r>
              <a:rPr lang="en-US" dirty="0"/>
              <a:t>', 'd', 'e']</a:t>
            </a:r>
            <a:endParaRPr lang="en-US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E97EC-9F9A-AF44-8EC3-DEF553B90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671" y="2285861"/>
            <a:ext cx="5389033" cy="639763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Word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E55A059-2BDF-C844-92B7-769C69D4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671" y="2925622"/>
            <a:ext cx="5389033" cy="3951288"/>
          </a:xfrm>
        </p:spPr>
        <p:txBody>
          <a:bodyPr/>
          <a:lstStyle/>
          <a:p>
            <a:r>
              <a:rPr lang="en-US" dirty="0"/>
              <a:t>['Buy', '5000m3', 'Dec', 'CFT,', 'WTI', '-9.25,', '</a:t>
            </a:r>
            <a:r>
              <a:rPr lang="en-US" dirty="0" err="1"/>
              <a:t>Equinor</a:t>
            </a:r>
            <a:r>
              <a:rPr lang="en-US" dirty="0"/>
              <a:t>', 'US,', 'OX,', 'USD,', 'B', 'McBride']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2066E-E754-D943-B53B-6A86C7409B30}"/>
              </a:ext>
            </a:extLst>
          </p:cNvPr>
          <p:cNvSpPr txBox="1"/>
          <p:nvPr/>
        </p:nvSpPr>
        <p:spPr>
          <a:xfrm>
            <a:off x="4042381" y="277793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GB" sz="24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33C90-6FB7-7F41-896E-85C7132A32E9}"/>
              </a:ext>
            </a:extLst>
          </p:cNvPr>
          <p:cNvSpPr/>
          <p:nvPr/>
        </p:nvSpPr>
        <p:spPr>
          <a:xfrm>
            <a:off x="767408" y="1200259"/>
            <a:ext cx="110385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en-US" sz="32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“Buy 5000m3 Dec CFT, WTI -9.25, </a:t>
            </a:r>
            <a:r>
              <a:rPr lang="en-US" sz="3200" b="1" dirty="0" err="1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Equinor</a:t>
            </a:r>
            <a:r>
              <a:rPr lang="en-US" sz="3200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US, OX, USD, B McBride”</a:t>
            </a:r>
            <a:endParaRPr lang="en-GB" sz="3200" b="1" dirty="0">
              <a:solidFill>
                <a:srgbClr val="FFFFFF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914799-56C6-7542-863E-7D65C442B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 fontScale="90000"/>
          </a:bodyPr>
          <a:lstStyle/>
          <a:p>
            <a:r>
              <a:rPr lang="en-GB" sz="42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Tokenization – basic strategies</a:t>
            </a:r>
          </a:p>
        </p:txBody>
      </p:sp>
    </p:spTree>
    <p:extLst>
      <p:ext uri="{BB962C8B-B14F-4D97-AF65-F5344CB8AC3E}">
        <p14:creationId xmlns:p14="http://schemas.microsoft.com/office/powerpoint/2010/main" val="356539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0A002B-7155-8C4C-B02C-DEA461A6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Advanced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FA5F-6D8B-A24D-89D3-56BD8F53D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20" y="1104037"/>
            <a:ext cx="10940405" cy="866660"/>
          </a:xfrm>
        </p:spPr>
        <p:txBody>
          <a:bodyPr/>
          <a:lstStyle/>
          <a:p>
            <a:r>
              <a:rPr lang="en-US" sz="2133" b="1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Byte-pair encoding (recursively) reduces byte-pairs to new bytes to both compress and reduce commonly occurring byte-pairs.</a:t>
            </a:r>
          </a:p>
          <a:p>
            <a:endParaRPr lang="en-US" sz="2133" b="1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endParaRPr lang="en-US" sz="2133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2066E-E754-D943-B53B-6A86C7409B30}"/>
              </a:ext>
            </a:extLst>
          </p:cNvPr>
          <p:cNvSpPr txBox="1"/>
          <p:nvPr/>
        </p:nvSpPr>
        <p:spPr>
          <a:xfrm>
            <a:off x="3789803" y="183614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GB" sz="24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7BC542-E361-6748-B612-19DB89493070}"/>
              </a:ext>
            </a:extLst>
          </p:cNvPr>
          <p:cNvSpPr txBox="1">
            <a:spLocks/>
          </p:cNvSpPr>
          <p:nvPr/>
        </p:nvSpPr>
        <p:spPr>
          <a:xfrm>
            <a:off x="5424620" y="2325926"/>
            <a:ext cx="4524736" cy="192956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defTabSz="609585"/>
            <a:r>
              <a:rPr lang="en-US" sz="2133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[65 6e 76 69 72 6f 6e </a:t>
            </a:r>
            <a:r>
              <a:rPr lang="en-US" sz="2133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6d 65 6e 74 </a:t>
            </a:r>
            <a:r>
              <a:rPr lang="en-US" sz="2133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2c 20 </a:t>
            </a:r>
            <a:r>
              <a:rPr lang="en-US" sz="2133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6d 65 6e 74 </a:t>
            </a:r>
            <a:r>
              <a:rPr lang="en-US" sz="2133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61 6c 6c 79]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8719B0-2C19-F74B-9591-233493B99F33}"/>
              </a:ext>
            </a:extLst>
          </p:cNvPr>
          <p:cNvSpPr/>
          <p:nvPr/>
        </p:nvSpPr>
        <p:spPr>
          <a:xfrm>
            <a:off x="1495767" y="2399787"/>
            <a:ext cx="351256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sz="2133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“environ</a:t>
            </a:r>
            <a:r>
              <a:rPr lang="en-US" sz="2133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ment</a:t>
            </a:r>
            <a:r>
              <a:rPr lang="en-US" sz="2133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2133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ment</a:t>
            </a:r>
            <a:r>
              <a:rPr lang="en-US" sz="2133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ally”     </a:t>
            </a:r>
            <a:r>
              <a:rPr lang="en-US" sz="2133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Wingdings" pitchFamily="2" charset="2"/>
              </a:rPr>
              <a:t></a:t>
            </a:r>
            <a:endParaRPr lang="en-GB" sz="2133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E7DFCC-576F-4A46-A9BA-362BFA8528E9}"/>
              </a:ext>
            </a:extLst>
          </p:cNvPr>
          <p:cNvSpPr txBox="1">
            <a:spLocks/>
          </p:cNvSpPr>
          <p:nvPr/>
        </p:nvSpPr>
        <p:spPr>
          <a:xfrm>
            <a:off x="663660" y="3309091"/>
            <a:ext cx="10328884" cy="1439379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So ‘</a:t>
            </a:r>
            <a:r>
              <a:rPr lang="en-US" sz="2133" dirty="0" err="1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ment</a:t>
            </a:r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’ or [</a:t>
            </a:r>
            <a:r>
              <a:rPr lang="en-US" sz="2133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6d 65 6e 74</a:t>
            </a:r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] would become a new byte.</a:t>
            </a:r>
          </a:p>
          <a:p>
            <a:pPr marL="380990" indent="-380990" defTabSz="609585">
              <a:buFontTx/>
              <a:buChar char="-"/>
            </a:pPr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Reduces out-of-vocab issues with new words due to possible fallback on single bytes</a:t>
            </a:r>
          </a:p>
          <a:p>
            <a:pPr marL="380990" indent="-380990" defTabSz="609585">
              <a:buFontTx/>
              <a:buChar char="-"/>
            </a:pPr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Captures shared semantic information of sub-word token</a:t>
            </a:r>
          </a:p>
          <a:p>
            <a:pPr marL="380990" indent="-380990" defTabSz="609585">
              <a:buFontTx/>
              <a:buChar char="-"/>
            </a:pPr>
            <a:endParaRPr lang="en-US" sz="2133" b="1" dirty="0">
              <a:solidFill>
                <a:srgbClr val="FFFFFF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pPr defTabSz="609585"/>
            <a:r>
              <a:rPr lang="en-US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Result (in utf-8 encoded bytes)</a:t>
            </a:r>
            <a:endParaRPr lang="en-US" sz="2667" b="1" dirty="0">
              <a:solidFill>
                <a:srgbClr val="FFC000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pPr defTabSz="609585"/>
            <a:r>
              <a:rPr lang="en-US" sz="2133" dirty="0">
                <a:solidFill>
                  <a:srgbClr val="FFFFFF"/>
                </a:solidFill>
              </a:rPr>
              <a:t>['▁buy', '▁0000', 'm', '0', '▁oct', '▁c', '</a:t>
            </a:r>
            <a:r>
              <a:rPr lang="en-US" sz="2133" dirty="0" err="1">
                <a:solidFill>
                  <a:srgbClr val="FFFFFF"/>
                </a:solidFill>
              </a:rPr>
              <a:t>pr</a:t>
            </a:r>
            <a:r>
              <a:rPr lang="en-US" sz="2133" dirty="0">
                <a:solidFill>
                  <a:srgbClr val="FFFFFF"/>
                </a:solidFill>
              </a:rPr>
              <a:t>', ',', '▁w', '</a:t>
            </a:r>
            <a:r>
              <a:rPr lang="en-US" sz="2133" dirty="0" err="1">
                <a:solidFill>
                  <a:srgbClr val="FFFFFF"/>
                </a:solidFill>
              </a:rPr>
              <a:t>ti</a:t>
            </a:r>
            <a:r>
              <a:rPr lang="en-US" sz="2133" dirty="0">
                <a:solidFill>
                  <a:srgbClr val="FFFFFF"/>
                </a:solidFill>
              </a:rPr>
              <a:t>', '-0,', '▁tour', 'mal', '</a:t>
            </a:r>
            <a:r>
              <a:rPr lang="en-US" sz="2133" dirty="0" err="1">
                <a:solidFill>
                  <a:srgbClr val="FFFFFF"/>
                </a:solidFill>
              </a:rPr>
              <a:t>ine</a:t>
            </a:r>
            <a:r>
              <a:rPr lang="en-US" sz="2133" dirty="0">
                <a:solidFill>
                  <a:srgbClr val="FFFFFF"/>
                </a:solidFill>
              </a:rPr>
              <a:t>', '▁oil', ',', '▁</a:t>
            </a:r>
            <a:r>
              <a:rPr lang="en-US" sz="2133" dirty="0" err="1">
                <a:solidFill>
                  <a:srgbClr val="FFFFFF"/>
                </a:solidFill>
              </a:rPr>
              <a:t>spect</a:t>
            </a:r>
            <a:r>
              <a:rPr lang="en-US" sz="2133" dirty="0">
                <a:solidFill>
                  <a:srgbClr val="FFFFFF"/>
                </a:solidFill>
              </a:rPr>
              <a:t>', '</a:t>
            </a:r>
            <a:r>
              <a:rPr lang="en-US" sz="2133" dirty="0" err="1">
                <a:solidFill>
                  <a:srgbClr val="FFFFFF"/>
                </a:solidFill>
              </a:rPr>
              <a:t>ron</a:t>
            </a:r>
            <a:r>
              <a:rPr lang="en-US" sz="2133" dirty="0">
                <a:solidFill>
                  <a:srgbClr val="FFFFFF"/>
                </a:solidFill>
              </a:rPr>
              <a:t>', '▁</a:t>
            </a:r>
            <a:r>
              <a:rPr lang="en-US" sz="2133" dirty="0" err="1">
                <a:solidFill>
                  <a:srgbClr val="FFFFFF"/>
                </a:solidFill>
              </a:rPr>
              <a:t>uk</a:t>
            </a:r>
            <a:r>
              <a:rPr lang="en-US" sz="2133" dirty="0">
                <a:solidFill>
                  <a:srgbClr val="FFFFFF"/>
                </a:solidFill>
              </a:rPr>
              <a:t>', ',', '▁us', 'd', ',', '▁b', '▁</a:t>
            </a:r>
            <a:r>
              <a:rPr lang="en-US" sz="2133" dirty="0" err="1">
                <a:solidFill>
                  <a:srgbClr val="FFFFFF"/>
                </a:solidFill>
              </a:rPr>
              <a:t>cole</a:t>
            </a:r>
            <a:r>
              <a:rPr lang="en-US" sz="2133" dirty="0">
                <a:solidFill>
                  <a:srgbClr val="FFFFFF"/>
                </a:solidFill>
              </a:rPr>
              <a:t>']</a:t>
            </a:r>
          </a:p>
          <a:p>
            <a:pPr marL="380990" indent="-380990" defTabSz="609585">
              <a:buFontTx/>
              <a:buChar char="-"/>
            </a:pPr>
            <a:endParaRPr lang="en-US" sz="2133" b="1" dirty="0">
              <a:solidFill>
                <a:srgbClr val="FFFFFF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9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0A002B-7155-8C4C-B02C-DEA461A6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Grapheme/Token representation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CE428D-EA00-4049-8285-7A8F13534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21" y="1104037"/>
            <a:ext cx="4083652" cy="866660"/>
          </a:xfrm>
        </p:spPr>
        <p:txBody>
          <a:bodyPr/>
          <a:lstStyle/>
          <a:p>
            <a:r>
              <a:rPr lang="en-US" sz="2133" b="1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We can define words as a vector</a:t>
            </a:r>
            <a:endParaRPr lang="en-US" sz="2133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CB6451-3BF8-3E49-AFA9-764563566B59}"/>
              </a:ext>
            </a:extLst>
          </p:cNvPr>
          <p:cNvSpPr txBox="1">
            <a:spLocks/>
          </p:cNvSpPr>
          <p:nvPr/>
        </p:nvSpPr>
        <p:spPr>
          <a:xfrm>
            <a:off x="662521" y="2845751"/>
            <a:ext cx="3154737" cy="866660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2133" i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“I love data-science …”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D9BA8D6-200F-A147-826F-2FB1A7F377DD}"/>
              </a:ext>
            </a:extLst>
          </p:cNvPr>
          <p:cNvSpPr txBox="1">
            <a:spLocks/>
          </p:cNvSpPr>
          <p:nvPr/>
        </p:nvSpPr>
        <p:spPr>
          <a:xfrm>
            <a:off x="4143375" y="2817675"/>
            <a:ext cx="1775880" cy="607699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preprocess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84FF5F-ECF3-934D-A477-84643696B03F}"/>
              </a:ext>
            </a:extLst>
          </p:cNvPr>
          <p:cNvGraphicFramePr>
            <a:graphicFrameLocks noGrp="1"/>
          </p:cNvGraphicFramePr>
          <p:nvPr/>
        </p:nvGraphicFramePr>
        <p:xfrm>
          <a:off x="7428351" y="2769624"/>
          <a:ext cx="216008" cy="52611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6008">
                  <a:extLst>
                    <a:ext uri="{9D8B030D-6E8A-4147-A177-3AD203B41FA5}">
                      <a16:colId xmlns:a16="http://schemas.microsoft.com/office/drawing/2014/main" val="3678708851"/>
                    </a:ext>
                  </a:extLst>
                </a:gridCol>
              </a:tblGrid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70712"/>
                  </a:ext>
                </a:extLst>
              </a:tr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13682"/>
                  </a:ext>
                </a:extLst>
              </a:tr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92403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5598A80-38CF-DD4D-94D1-858AA3843E1C}"/>
              </a:ext>
            </a:extLst>
          </p:cNvPr>
          <p:cNvSpPr txBox="1">
            <a:spLocks/>
          </p:cNvSpPr>
          <p:nvPr/>
        </p:nvSpPr>
        <p:spPr>
          <a:xfrm>
            <a:off x="6787215" y="2862415"/>
            <a:ext cx="1238851" cy="59088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2133" i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“I”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678A3E1-98EE-1548-A53E-BCC82BE9304B}"/>
              </a:ext>
            </a:extLst>
          </p:cNvPr>
          <p:cNvGraphicFramePr>
            <a:graphicFrameLocks noGrp="1"/>
          </p:cNvGraphicFramePr>
          <p:nvPr/>
        </p:nvGraphicFramePr>
        <p:xfrm>
          <a:off x="8919193" y="2780888"/>
          <a:ext cx="216008" cy="52611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6008">
                  <a:extLst>
                    <a:ext uri="{9D8B030D-6E8A-4147-A177-3AD203B41FA5}">
                      <a16:colId xmlns:a16="http://schemas.microsoft.com/office/drawing/2014/main" val="3678708851"/>
                    </a:ext>
                  </a:extLst>
                </a:gridCol>
              </a:tblGrid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70712"/>
                  </a:ext>
                </a:extLst>
              </a:tr>
              <a:tr h="1753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13682"/>
                  </a:ext>
                </a:extLst>
              </a:tr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92403"/>
                  </a:ext>
                </a:extLst>
              </a:tr>
            </a:tbl>
          </a:graphicData>
        </a:graphic>
      </p:graphicFrame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E2F004-B9D5-4048-95EC-0F163305F86C}"/>
              </a:ext>
            </a:extLst>
          </p:cNvPr>
          <p:cNvSpPr txBox="1">
            <a:spLocks/>
          </p:cNvSpPr>
          <p:nvPr/>
        </p:nvSpPr>
        <p:spPr>
          <a:xfrm>
            <a:off x="7964229" y="2862415"/>
            <a:ext cx="1238851" cy="59088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2133" i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“love”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63E6C9B-847B-3547-8252-261EEB7E20F2}"/>
              </a:ext>
            </a:extLst>
          </p:cNvPr>
          <p:cNvGraphicFramePr>
            <a:graphicFrameLocks noGrp="1"/>
          </p:cNvGraphicFramePr>
          <p:nvPr/>
        </p:nvGraphicFramePr>
        <p:xfrm>
          <a:off x="11183268" y="2769624"/>
          <a:ext cx="196371" cy="52611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6371">
                  <a:extLst>
                    <a:ext uri="{9D8B030D-6E8A-4147-A177-3AD203B41FA5}">
                      <a16:colId xmlns:a16="http://schemas.microsoft.com/office/drawing/2014/main" val="3678708851"/>
                    </a:ext>
                  </a:extLst>
                </a:gridCol>
              </a:tblGrid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FFFF0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70712"/>
                  </a:ext>
                </a:extLst>
              </a:tr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13682"/>
                  </a:ext>
                </a:extLst>
              </a:tr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00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92403"/>
                  </a:ext>
                </a:extLst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2921E0B-E81C-7741-BD2D-6352CCCD91E0}"/>
              </a:ext>
            </a:extLst>
          </p:cNvPr>
          <p:cNvSpPr txBox="1">
            <a:spLocks/>
          </p:cNvSpPr>
          <p:nvPr/>
        </p:nvSpPr>
        <p:spPr>
          <a:xfrm>
            <a:off x="9387193" y="2834487"/>
            <a:ext cx="1818153" cy="59088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2133" i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“data-science”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E66ABD-A38C-2441-8679-5BAB49762A35}"/>
              </a:ext>
            </a:extLst>
          </p:cNvPr>
          <p:cNvCxnSpPr>
            <a:cxnSpLocks/>
          </p:cNvCxnSpPr>
          <p:nvPr/>
        </p:nvCxnSpPr>
        <p:spPr>
          <a:xfrm>
            <a:off x="4288675" y="3290344"/>
            <a:ext cx="11541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C1743A-45F3-6F4C-9018-CA1CF5971257}"/>
              </a:ext>
            </a:extLst>
          </p:cNvPr>
          <p:cNvCxnSpPr>
            <a:cxnSpLocks/>
          </p:cNvCxnSpPr>
          <p:nvPr/>
        </p:nvCxnSpPr>
        <p:spPr>
          <a:xfrm flipH="1" flipV="1">
            <a:off x="2095321" y="3315913"/>
            <a:ext cx="4036" cy="2768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16B632-E6CC-644D-ACEE-4264701A43BF}"/>
              </a:ext>
            </a:extLst>
          </p:cNvPr>
          <p:cNvCxnSpPr>
            <a:cxnSpLocks/>
          </p:cNvCxnSpPr>
          <p:nvPr/>
        </p:nvCxnSpPr>
        <p:spPr>
          <a:xfrm flipV="1">
            <a:off x="2103393" y="6084345"/>
            <a:ext cx="31306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E07A24-3E32-AA42-9117-375914BB8108}"/>
              </a:ext>
            </a:extLst>
          </p:cNvPr>
          <p:cNvCxnSpPr>
            <a:cxnSpLocks/>
          </p:cNvCxnSpPr>
          <p:nvPr/>
        </p:nvCxnSpPr>
        <p:spPr>
          <a:xfrm flipV="1">
            <a:off x="2095321" y="4636067"/>
            <a:ext cx="1360375" cy="1413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Multiply 24">
            <a:extLst>
              <a:ext uri="{FF2B5EF4-FFF2-40B4-BE49-F238E27FC236}">
                <a16:creationId xmlns:a16="http://schemas.microsoft.com/office/drawing/2014/main" id="{66F29313-0BCD-ED48-B91E-DCCA0D9F6897}"/>
              </a:ext>
            </a:extLst>
          </p:cNvPr>
          <p:cNvSpPr/>
          <p:nvPr/>
        </p:nvSpPr>
        <p:spPr>
          <a:xfrm>
            <a:off x="3396427" y="5977129"/>
            <a:ext cx="257968" cy="179529"/>
          </a:xfrm>
          <a:prstGeom prst="mathMultiply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6DB58248-3D47-7748-9297-9672B81B9967}"/>
              </a:ext>
            </a:extLst>
          </p:cNvPr>
          <p:cNvSpPr/>
          <p:nvPr/>
        </p:nvSpPr>
        <p:spPr>
          <a:xfrm>
            <a:off x="1974829" y="4586198"/>
            <a:ext cx="257968" cy="179529"/>
          </a:xfrm>
          <a:prstGeom prst="mathMultiply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1642F5-0ADF-9B4C-84EB-EA87AA531610}"/>
              </a:ext>
            </a:extLst>
          </p:cNvPr>
          <p:cNvSpPr txBox="1"/>
          <p:nvPr/>
        </p:nvSpPr>
        <p:spPr>
          <a:xfrm>
            <a:off x="662522" y="4466717"/>
            <a:ext cx="157027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r>
              <a:rPr lang="en-US" sz="1600" i="1" dirty="0">
                <a:solidFill>
                  <a:srgbClr val="FFFFFF"/>
                </a:solidFill>
                <a:latin typeface="Arial"/>
              </a:rPr>
              <a:t>Data-science</a:t>
            </a:r>
            <a:endParaRPr lang="en-US" sz="2400" i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130F19-42C3-7142-A0C9-1419F0B90522}"/>
              </a:ext>
            </a:extLst>
          </p:cNvPr>
          <p:cNvSpPr txBox="1"/>
          <p:nvPr/>
        </p:nvSpPr>
        <p:spPr>
          <a:xfrm>
            <a:off x="2744261" y="5324814"/>
            <a:ext cx="7714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r>
              <a:rPr lang="en-US" sz="1600" i="1" dirty="0">
                <a:solidFill>
                  <a:srgbClr val="FFFFFF"/>
                </a:solidFill>
                <a:latin typeface="Arial"/>
              </a:rPr>
              <a:t>love</a:t>
            </a:r>
            <a:endParaRPr lang="en-US" sz="2400" i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259EF786-CCB9-2A4D-B750-FA98B825A614}"/>
              </a:ext>
            </a:extLst>
          </p:cNvPr>
          <p:cNvSpPr/>
          <p:nvPr/>
        </p:nvSpPr>
        <p:spPr>
          <a:xfrm>
            <a:off x="2727228" y="5199897"/>
            <a:ext cx="257968" cy="179529"/>
          </a:xfrm>
          <a:prstGeom prst="mathMultiply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523265-53E0-5042-9CBF-6C4198B389FB}"/>
              </a:ext>
            </a:extLst>
          </p:cNvPr>
          <p:cNvSpPr txBox="1"/>
          <p:nvPr/>
        </p:nvSpPr>
        <p:spPr>
          <a:xfrm>
            <a:off x="3349680" y="6119250"/>
            <a:ext cx="7714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r>
              <a:rPr lang="en-US" sz="1600" i="1" dirty="0">
                <a:solidFill>
                  <a:srgbClr val="FFFFFF"/>
                </a:solidFill>
                <a:latin typeface="Arial"/>
              </a:rPr>
              <a:t>I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565AEE-6F4E-334D-9E85-CDEBEE233935}"/>
              </a:ext>
            </a:extLst>
          </p:cNvPr>
          <p:cNvCxnSpPr>
            <a:cxnSpLocks/>
          </p:cNvCxnSpPr>
          <p:nvPr/>
        </p:nvCxnSpPr>
        <p:spPr>
          <a:xfrm flipV="1">
            <a:off x="2585068" y="5782052"/>
            <a:ext cx="271145" cy="31476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FF7D29-4E5D-1D4F-8DC8-0AF6CD7E736A}"/>
              </a:ext>
            </a:extLst>
          </p:cNvPr>
          <p:cNvCxnSpPr>
            <a:cxnSpLocks/>
          </p:cNvCxnSpPr>
          <p:nvPr/>
        </p:nvCxnSpPr>
        <p:spPr>
          <a:xfrm flipH="1">
            <a:off x="2316223" y="5788947"/>
            <a:ext cx="540213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8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9AA047CE-850E-B24A-B8F0-8FFB5B4FE2F3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defTabSz="609585"/>
            <a:r>
              <a:rPr lang="en-US" sz="3867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Sentence representation: Bag of words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84B5F509-4578-C44D-84F3-13CACB2699BB}"/>
              </a:ext>
            </a:extLst>
          </p:cNvPr>
          <p:cNvSpPr txBox="1">
            <a:spLocks/>
          </p:cNvSpPr>
          <p:nvPr/>
        </p:nvSpPr>
        <p:spPr>
          <a:xfrm>
            <a:off x="454123" y="1345776"/>
            <a:ext cx="10940405" cy="473856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endParaRPr lang="en-US" sz="3200">
              <a:solidFill>
                <a:srgbClr val="FFFFFF"/>
              </a:solidFill>
            </a:endParaRPr>
          </a:p>
          <a:p>
            <a:pPr defTabSz="609585"/>
            <a:r>
              <a:rPr lang="en-US" sz="3200">
                <a:solidFill>
                  <a:srgbClr val="FFFFFF"/>
                </a:solidFill>
              </a:rPr>
              <a:t> 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54F1D272-A419-FF4C-9FC7-B0337062E796}"/>
              </a:ext>
            </a:extLst>
          </p:cNvPr>
          <p:cNvSpPr txBox="1">
            <a:spLocks/>
          </p:cNvSpPr>
          <p:nvPr/>
        </p:nvSpPr>
        <p:spPr>
          <a:xfrm>
            <a:off x="657323" y="1149143"/>
            <a:ext cx="4321077" cy="53464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Sum of one-hot encoded word vectors</a:t>
            </a:r>
          </a:p>
          <a:p>
            <a:pPr defTabSz="609585"/>
            <a:endParaRPr lang="en-US" sz="3200" dirty="0">
              <a:solidFill>
                <a:srgbClr val="FFFFFF"/>
              </a:solidFill>
            </a:endParaRPr>
          </a:p>
          <a:p>
            <a:pPr defTabSz="609585"/>
            <a:endParaRPr lang="en-US" sz="3200" dirty="0">
              <a:solidFill>
                <a:srgbClr val="FFFFFF"/>
              </a:solidFill>
            </a:endParaRPr>
          </a:p>
          <a:p>
            <a:pPr defTabSz="609585"/>
            <a:endParaRPr lang="en-US" sz="3200" dirty="0">
              <a:solidFill>
                <a:srgbClr val="FFFFFF"/>
              </a:solidFill>
            </a:endParaRPr>
          </a:p>
          <a:p>
            <a:pPr defTabSz="609585"/>
            <a:r>
              <a:rPr lang="en-US" sz="32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2BDA75-C2B8-2F4D-9385-56232A46D2F0}"/>
              </a:ext>
            </a:extLst>
          </p:cNvPr>
          <p:cNvSpPr txBox="1"/>
          <p:nvPr/>
        </p:nvSpPr>
        <p:spPr>
          <a:xfrm>
            <a:off x="1141488" y="2219752"/>
            <a:ext cx="2920379" cy="4205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r>
              <a:rPr lang="en-US" sz="2133" i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“I love data-science …”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486CA8-7B2F-864F-A024-1032079E0B9D}"/>
              </a:ext>
            </a:extLst>
          </p:cNvPr>
          <p:cNvCxnSpPr>
            <a:cxnSpLocks/>
          </p:cNvCxnSpPr>
          <p:nvPr/>
        </p:nvCxnSpPr>
        <p:spPr>
          <a:xfrm flipH="1" flipV="1">
            <a:off x="2095321" y="3315913"/>
            <a:ext cx="4036" cy="2768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350C86-CE8C-414F-B4C2-863C2175773B}"/>
              </a:ext>
            </a:extLst>
          </p:cNvPr>
          <p:cNvCxnSpPr>
            <a:cxnSpLocks/>
          </p:cNvCxnSpPr>
          <p:nvPr/>
        </p:nvCxnSpPr>
        <p:spPr>
          <a:xfrm flipV="1">
            <a:off x="2103393" y="6084345"/>
            <a:ext cx="31306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2D7A47-C421-B046-B6CA-59309004665A}"/>
              </a:ext>
            </a:extLst>
          </p:cNvPr>
          <p:cNvCxnSpPr>
            <a:cxnSpLocks/>
          </p:cNvCxnSpPr>
          <p:nvPr/>
        </p:nvCxnSpPr>
        <p:spPr>
          <a:xfrm flipV="1">
            <a:off x="2095321" y="4636067"/>
            <a:ext cx="1360375" cy="1413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ultiply 30">
            <a:extLst>
              <a:ext uri="{FF2B5EF4-FFF2-40B4-BE49-F238E27FC236}">
                <a16:creationId xmlns:a16="http://schemas.microsoft.com/office/drawing/2014/main" id="{27B1A919-C53A-A443-A4E7-E8E0F6EE3CE0}"/>
              </a:ext>
            </a:extLst>
          </p:cNvPr>
          <p:cNvSpPr/>
          <p:nvPr/>
        </p:nvSpPr>
        <p:spPr>
          <a:xfrm>
            <a:off x="3396427" y="5977129"/>
            <a:ext cx="257968" cy="179529"/>
          </a:xfrm>
          <a:prstGeom prst="mathMultiply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5154CF73-4DA6-454F-B351-29B67A5038B4}"/>
              </a:ext>
            </a:extLst>
          </p:cNvPr>
          <p:cNvSpPr/>
          <p:nvPr/>
        </p:nvSpPr>
        <p:spPr>
          <a:xfrm>
            <a:off x="1974829" y="4586198"/>
            <a:ext cx="257968" cy="179529"/>
          </a:xfrm>
          <a:prstGeom prst="mathMultiply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A4569A-FB5F-8F49-9865-3F2D3B6E73D0}"/>
              </a:ext>
            </a:extLst>
          </p:cNvPr>
          <p:cNvSpPr txBox="1"/>
          <p:nvPr/>
        </p:nvSpPr>
        <p:spPr>
          <a:xfrm>
            <a:off x="2744261" y="5324814"/>
            <a:ext cx="7714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r>
              <a:rPr lang="en-US" sz="1600" i="1" dirty="0">
                <a:solidFill>
                  <a:srgbClr val="FFFFFF"/>
                </a:solidFill>
                <a:latin typeface="Arial"/>
              </a:rPr>
              <a:t>love</a:t>
            </a:r>
            <a:endParaRPr lang="en-US" sz="2400" i="1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5ABC5C-B456-9142-961A-58F8B9AE047B}"/>
              </a:ext>
            </a:extLst>
          </p:cNvPr>
          <p:cNvCxnSpPr>
            <a:cxnSpLocks/>
          </p:cNvCxnSpPr>
          <p:nvPr/>
        </p:nvCxnSpPr>
        <p:spPr>
          <a:xfrm flipV="1">
            <a:off x="3525411" y="5289660"/>
            <a:ext cx="675781" cy="78436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7475DCB-CF0F-634F-86F3-2CC2CD352FD1}"/>
              </a:ext>
            </a:extLst>
          </p:cNvPr>
          <p:cNvCxnSpPr>
            <a:cxnSpLocks/>
          </p:cNvCxnSpPr>
          <p:nvPr/>
        </p:nvCxnSpPr>
        <p:spPr>
          <a:xfrm flipH="1">
            <a:off x="2856213" y="5254756"/>
            <a:ext cx="1344979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Multiply 36">
            <a:extLst>
              <a:ext uri="{FF2B5EF4-FFF2-40B4-BE49-F238E27FC236}">
                <a16:creationId xmlns:a16="http://schemas.microsoft.com/office/drawing/2014/main" id="{3A16D064-9819-F141-AC35-54376948A285}"/>
              </a:ext>
            </a:extLst>
          </p:cNvPr>
          <p:cNvSpPr/>
          <p:nvPr/>
        </p:nvSpPr>
        <p:spPr>
          <a:xfrm>
            <a:off x="2727228" y="5199897"/>
            <a:ext cx="257968" cy="179529"/>
          </a:xfrm>
          <a:prstGeom prst="mathMultiply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48D8B8-8AFC-2E45-8232-090ED5145646}"/>
              </a:ext>
            </a:extLst>
          </p:cNvPr>
          <p:cNvSpPr txBox="1"/>
          <p:nvPr/>
        </p:nvSpPr>
        <p:spPr>
          <a:xfrm>
            <a:off x="3365468" y="6126295"/>
            <a:ext cx="77147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r>
              <a:rPr lang="en-US" sz="1600" i="1" dirty="0">
                <a:solidFill>
                  <a:srgbClr val="FFFFFF"/>
                </a:solidFill>
                <a:latin typeface="Arial"/>
              </a:rPr>
              <a:t>I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C81D59-0ED8-B14B-984A-C0CB440CDB58}"/>
              </a:ext>
            </a:extLst>
          </p:cNvPr>
          <p:cNvCxnSpPr>
            <a:cxnSpLocks/>
          </p:cNvCxnSpPr>
          <p:nvPr/>
        </p:nvCxnSpPr>
        <p:spPr>
          <a:xfrm flipV="1">
            <a:off x="4197543" y="4054382"/>
            <a:ext cx="0" cy="120037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16DE3531-D17B-0248-9944-C16162741EDE}"/>
              </a:ext>
            </a:extLst>
          </p:cNvPr>
          <p:cNvSpPr/>
          <p:nvPr/>
        </p:nvSpPr>
        <p:spPr>
          <a:xfrm>
            <a:off x="4068559" y="3945769"/>
            <a:ext cx="257968" cy="179529"/>
          </a:xfrm>
          <a:prstGeom prst="mathMultiply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00B0F0"/>
              </a:solidFill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83D2C6-B80A-964A-9E1D-6919B2326E1B}"/>
              </a:ext>
            </a:extLst>
          </p:cNvPr>
          <p:cNvSpPr txBox="1"/>
          <p:nvPr/>
        </p:nvSpPr>
        <p:spPr>
          <a:xfrm>
            <a:off x="4277875" y="3785605"/>
            <a:ext cx="23261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r>
              <a:rPr lang="en-US" sz="1600" i="1" dirty="0">
                <a:solidFill>
                  <a:srgbClr val="FFFFFF"/>
                </a:solidFill>
                <a:latin typeface="Arial"/>
              </a:rPr>
              <a:t>I love data-science</a:t>
            </a:r>
            <a:endParaRPr lang="en-US" sz="2400" i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71C6ED-2243-2544-984C-6674A694A8D2}"/>
              </a:ext>
            </a:extLst>
          </p:cNvPr>
          <p:cNvSpPr txBox="1"/>
          <p:nvPr/>
        </p:nvSpPr>
        <p:spPr>
          <a:xfrm>
            <a:off x="6982245" y="2547705"/>
            <a:ext cx="3377291" cy="1774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Dictionary size = 3</a:t>
            </a:r>
          </a:p>
          <a:p>
            <a:pPr defTabSz="609585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defTabSz="609585"/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If dictionary size &gt;&gt;&gt; 1</a:t>
            </a:r>
          </a:p>
          <a:p>
            <a:pPr defTabSz="609585"/>
            <a:endParaRPr lang="en-US" sz="2133" b="1" dirty="0">
              <a:solidFill>
                <a:srgbClr val="FFFFFF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pPr defTabSz="609585"/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Very sparse!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AF7DF325-A3B6-6C4B-8830-DB5171DEAEE6}"/>
              </a:ext>
            </a:extLst>
          </p:cNvPr>
          <p:cNvGraphicFramePr>
            <a:graphicFrameLocks noGrp="1"/>
          </p:cNvGraphicFramePr>
          <p:nvPr/>
        </p:nvGraphicFramePr>
        <p:xfrm>
          <a:off x="10134116" y="95385"/>
          <a:ext cx="352001" cy="637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52001">
                  <a:extLst>
                    <a:ext uri="{9D8B030D-6E8A-4147-A177-3AD203B41FA5}">
                      <a16:colId xmlns:a16="http://schemas.microsoft.com/office/drawing/2014/main" val="3678708851"/>
                    </a:ext>
                  </a:extLst>
                </a:gridCol>
              </a:tblGrid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70712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13682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92403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23294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844563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22607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231626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77776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770075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06033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8607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815862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700163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86335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608473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26619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5308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738405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966091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959845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00"/>
                          </a:solidFill>
                        </a:rPr>
                        <a:t>3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36972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78841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75297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399222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77137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08061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2513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18599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847020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27119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743897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93554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184907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665899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608526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074881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862487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2188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BCB2E7A6-FB30-A24D-98D0-3D19666BEAF4}"/>
              </a:ext>
            </a:extLst>
          </p:cNvPr>
          <p:cNvGraphicFramePr>
            <a:graphicFrameLocks noGrp="1"/>
          </p:cNvGraphicFramePr>
          <p:nvPr/>
        </p:nvGraphicFramePr>
        <p:xfrm>
          <a:off x="4061867" y="2157172"/>
          <a:ext cx="216008" cy="52611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6008">
                  <a:extLst>
                    <a:ext uri="{9D8B030D-6E8A-4147-A177-3AD203B41FA5}">
                      <a16:colId xmlns:a16="http://schemas.microsoft.com/office/drawing/2014/main" val="3678708851"/>
                    </a:ext>
                  </a:extLst>
                </a:gridCol>
              </a:tblGrid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EE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70712"/>
                  </a:ext>
                </a:extLst>
              </a:tr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EE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13682"/>
                  </a:ext>
                </a:extLst>
              </a:tr>
              <a:tr h="1753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92403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675AB68A-D28C-9E4C-9065-E6D1C6CD839F}"/>
              </a:ext>
            </a:extLst>
          </p:cNvPr>
          <p:cNvSpPr txBox="1"/>
          <p:nvPr/>
        </p:nvSpPr>
        <p:spPr>
          <a:xfrm>
            <a:off x="662522" y="4466717"/>
            <a:ext cx="157027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r>
              <a:rPr lang="en-US" sz="1600" i="1" dirty="0">
                <a:solidFill>
                  <a:srgbClr val="FFFFFF"/>
                </a:solidFill>
                <a:latin typeface="Arial"/>
              </a:rPr>
              <a:t>Data-science</a:t>
            </a:r>
            <a:endParaRPr lang="en-US" sz="2400" i="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6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1" grpId="0" animBg="1"/>
      <p:bldP spid="32" grpId="0" animBg="1"/>
      <p:bldP spid="34" grpId="0"/>
      <p:bldP spid="37" grpId="0" animBg="1"/>
      <p:bldP spid="38" grpId="0"/>
      <p:bldP spid="40" grpId="0" animBg="1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67B9-CBB4-8B41-931A-4124B109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2092400" cy="727655"/>
          </a:xfrm>
        </p:spPr>
        <p:txBody>
          <a:bodyPr/>
          <a:lstStyle/>
          <a:p>
            <a:r>
              <a:rPr lang="en-US" sz="4133" b="1" dirty="0">
                <a:solidFill>
                  <a:srgbClr val="FFC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Limitations: no semantic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3422CEC-68D0-7B4D-AD77-66589E4CE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4978" y="791368"/>
                <a:ext cx="5961396" cy="1733523"/>
              </a:xfrm>
            </p:spPr>
            <p:txBody>
              <a:bodyPr/>
              <a:lstStyle/>
              <a:p>
                <a:r>
                  <a:rPr lang="en-US" sz="2133" b="1" dirty="0">
                    <a:latin typeface="Amazon Ember Cd RC" panose="020B0606020204020204" pitchFamily="34" charset="0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  <a:t>remember: </a:t>
                </a:r>
              </a:p>
              <a:p>
                <a:r>
                  <a:rPr lang="en-US" sz="2133" b="1" dirty="0">
                    <a:latin typeface="Amazon Ember Cd RC" panose="020B0606020204020204" pitchFamily="34" charset="0"/>
                    <a:ea typeface="Amazon Ember Cd RC" panose="020B0606020204020204" pitchFamily="34" charset="0"/>
                    <a:cs typeface="Amazon Ember Cd RC" panose="020B0606020204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133" b="1" i="1">
                        <a:latin typeface="Cambria Math" panose="02040503050406030204" pitchFamily="18" charset="0"/>
                        <a:ea typeface="Amazon Ember Cd RC" panose="020B0606020204020204" pitchFamily="34" charset="0"/>
                        <a:cs typeface="Amazon Ember Cd RC" panose="020B0606020204020204" pitchFamily="34" charset="0"/>
                      </a:rPr>
                      <m:t>𝑳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Amazon Ember Cd RC" panose="020B0606020204020204" pitchFamily="34" charset="0"/>
                        <a:cs typeface="Amazon Ember Cd RC" panose="020B0606020204020204" pitchFamily="34" charset="0"/>
                      </a:rPr>
                      <m:t>𝟐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Amazon Ember Cd RC" panose="020B0606020204020204" pitchFamily="34" charset="0"/>
                        <a:cs typeface="Amazon Ember Cd RC" panose="020B0606020204020204" pitchFamily="34" charset="0"/>
                      </a:rPr>
                      <m:t> 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Amazon Ember Cd RC" panose="020B0606020204020204" pitchFamily="34" charset="0"/>
                        <a:cs typeface="Amazon Ember Cd RC" panose="020B0606020204020204" pitchFamily="34" charset="0"/>
                      </a:rPr>
                      <m:t>𝑵𝒐𝒓𝒎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Amazon Ember Cd RC" panose="020B0606020204020204" pitchFamily="34" charset="0"/>
                        <a:cs typeface="Amazon Ember Cd RC" panose="020B06060202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133" b="1" i="1">
                            <a:latin typeface="Cambria Math" panose="02040503050406030204" pitchFamily="18" charset="0"/>
                            <a:ea typeface="Amazon Ember Cd RC" panose="020B0606020204020204" pitchFamily="34" charset="0"/>
                            <a:cs typeface="Amazon Ember Cd RC" panose="020B0606020204020204" pitchFamily="34" charset="0"/>
                          </a:rPr>
                        </m:ctrlPr>
                      </m:sSubPr>
                      <m:e>
                        <m:r>
                          <a:rPr lang="en-US" sz="2133" b="1" i="1">
                            <a:latin typeface="Cambria Math" panose="02040503050406030204" pitchFamily="18" charset="0"/>
                            <a:ea typeface="Amazon Ember Cd RC" panose="020B0606020204020204" pitchFamily="34" charset="0"/>
                            <a:cs typeface="Amazon Ember Cd RC" panose="020B0606020204020204" pitchFamily="34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133" b="1" i="1">
                                <a:latin typeface="Cambria Math" panose="02040503050406030204" pitchFamily="18" charset="0"/>
                                <a:ea typeface="Amazon Ember Cd RC" panose="020B0606020204020204" pitchFamily="34" charset="0"/>
                                <a:cs typeface="Amazon Ember Cd RC" panose="020B0606020204020204" pitchFamily="34" charset="0"/>
                              </a:rPr>
                            </m:ctrlPr>
                          </m:dPr>
                          <m:e>
                            <m:r>
                              <a:rPr lang="en-US" sz="2133" b="1" i="1">
                                <a:latin typeface="Cambria Math" panose="02040503050406030204" pitchFamily="18" charset="0"/>
                                <a:ea typeface="Amazon Ember Cd RC" panose="020B0606020204020204" pitchFamily="34" charset="0"/>
                                <a:cs typeface="Amazon Ember Cd RC" panose="020B0606020204020204" pitchFamily="34" charset="0"/>
                              </a:rPr>
                              <m:t>𝒗</m:t>
                            </m:r>
                          </m:e>
                        </m:d>
                        <m:r>
                          <a:rPr lang="en-US" sz="2133" b="1" i="1">
                            <a:latin typeface="Cambria Math" panose="02040503050406030204" pitchFamily="18" charset="0"/>
                            <a:ea typeface="Amazon Ember Cd RC" panose="020B0606020204020204" pitchFamily="34" charset="0"/>
                            <a:cs typeface="Amazon Ember Cd RC" panose="020B0606020204020204" pitchFamily="34" charset="0"/>
                          </a:rPr>
                          <m:t>|</m:t>
                        </m:r>
                      </m:e>
                      <m:sub>
                        <m:r>
                          <a:rPr lang="en-US" sz="2133" b="1" i="1">
                            <a:latin typeface="Cambria Math" panose="02040503050406030204" pitchFamily="18" charset="0"/>
                            <a:ea typeface="Amazon Ember Cd RC" panose="020B0606020204020204" pitchFamily="34" charset="0"/>
                            <a:cs typeface="Amazon Ember Cd RC" panose="020B0606020204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2133" b="1" i="1">
                        <a:latin typeface="Cambria Math" panose="02040503050406030204" pitchFamily="18" charset="0"/>
                        <a:ea typeface="Amazon Ember Cd RC" panose="020B0606020204020204" pitchFamily="34" charset="0"/>
                        <a:cs typeface="Amazon Ember Cd RC" panose="020B0606020204020204" pitchFamily="34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133" b="1" i="1">
                            <a:latin typeface="Cambria Math" panose="02040503050406030204" pitchFamily="18" charset="0"/>
                            <a:ea typeface="Amazon Ember Cd RC" panose="020B0606020204020204" pitchFamily="34" charset="0"/>
                            <a:cs typeface="Amazon Ember Cd RC" panose="020B0606020204020204" pitchFamily="34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133" b="1" i="1">
                                <a:latin typeface="Cambria Math" panose="02040503050406030204" pitchFamily="18" charset="0"/>
                                <a:ea typeface="Amazon Ember Cd RC" panose="020B0606020204020204" pitchFamily="34" charset="0"/>
                                <a:cs typeface="Amazon Ember Cd RC" panose="020B0606020204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133" b="1" i="1">
                                <a:latin typeface="Cambria Math" panose="02040503050406030204" pitchFamily="18" charset="0"/>
                                <a:ea typeface="Amazon Ember Cd RC" panose="020B0606020204020204" pitchFamily="34" charset="0"/>
                                <a:cs typeface="Amazon Ember Cd RC" panose="020B0606020204020204" pitchFamily="34" charset="0"/>
                              </a:rPr>
                              <m:t>𝒌</m:t>
                            </m:r>
                            <m:r>
                              <a:rPr lang="en-US" sz="2133" b="1" i="1">
                                <a:latin typeface="Cambria Math" panose="02040503050406030204" pitchFamily="18" charset="0"/>
                                <a:ea typeface="Amazon Ember Cd RC" panose="020B0606020204020204" pitchFamily="34" charset="0"/>
                                <a:cs typeface="Amazon Ember Cd RC" panose="020B0606020204020204" pitchFamily="34" charset="0"/>
                              </a:rPr>
                              <m:t>=</m:t>
                            </m:r>
                            <m:r>
                              <a:rPr lang="en-US" sz="2133" b="1" i="1">
                                <a:latin typeface="Cambria Math" panose="02040503050406030204" pitchFamily="18" charset="0"/>
                                <a:ea typeface="Amazon Ember Cd RC" panose="020B0606020204020204" pitchFamily="34" charset="0"/>
                                <a:cs typeface="Amazon Ember Cd RC" panose="020B0606020204020204" pitchFamily="34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133" b="1" i="1">
                                <a:latin typeface="Cambria Math" panose="02040503050406030204" pitchFamily="18" charset="0"/>
                                <a:ea typeface="Amazon Ember Cd RC" panose="020B0606020204020204" pitchFamily="34" charset="0"/>
                                <a:cs typeface="Amazon Ember Cd RC" panose="020B0606020204020204" pitchFamily="34" charset="0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133" b="1" i="1">
                                    <a:latin typeface="Cambria Math" panose="02040503050406030204" pitchFamily="18" charset="0"/>
                                    <a:ea typeface="Amazon Ember Cd RC" panose="020B0606020204020204" pitchFamily="34" charset="0"/>
                                    <a:cs typeface="Amazon Ember Cd RC" panose="020B0606020204020204" pitchFamily="34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133" b="1" i="1">
                                        <a:latin typeface="Cambria Math" panose="02040503050406030204" pitchFamily="18" charset="0"/>
                                        <a:ea typeface="Amazon Ember Cd RC" panose="020B0606020204020204" pitchFamily="34" charset="0"/>
                                        <a:cs typeface="Amazon Ember Cd RC" panose="020B06060202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33" b="1" i="1">
                                        <a:latin typeface="Cambria Math" panose="02040503050406030204" pitchFamily="18" charset="0"/>
                                        <a:ea typeface="Amazon Ember Cd RC" panose="020B0606020204020204" pitchFamily="34" charset="0"/>
                                        <a:cs typeface="Amazon Ember Cd RC" panose="020B0606020204020204" pitchFamily="34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133" b="1" i="1">
                                        <a:latin typeface="Cambria Math" panose="02040503050406030204" pitchFamily="18" charset="0"/>
                                        <a:ea typeface="Amazon Ember Cd RC" panose="020B0606020204020204" pitchFamily="34" charset="0"/>
                                        <a:cs typeface="Amazon Ember Cd RC" panose="020B0606020204020204" pitchFamily="34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133" b="1" i="1">
                                    <a:latin typeface="Cambria Math" panose="02040503050406030204" pitchFamily="18" charset="0"/>
                                    <a:ea typeface="Amazon Ember Cd RC" panose="020B0606020204020204" pitchFamily="34" charset="0"/>
                                    <a:cs typeface="Amazon Ember Cd RC" panose="020B0606020204020204" pitchFamily="34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:endParaRPr lang="en-US" baseline="-25000" dirty="0">
                  <a:solidFill>
                    <a:srgbClr val="FFEE00"/>
                  </a:solidFill>
                </a:endParaRP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3422CEC-68D0-7B4D-AD77-66589E4CE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78" y="791368"/>
                <a:ext cx="5961396" cy="1733523"/>
              </a:xfrm>
              <a:blipFill>
                <a:blip r:embed="rId3"/>
                <a:stretch>
                  <a:fillRect l="-1227" t="-17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F9D945E-078D-A64A-AD2A-4C0EB53AB4B3}"/>
              </a:ext>
            </a:extLst>
          </p:cNvPr>
          <p:cNvGraphicFramePr>
            <a:graphicFrameLocks noGrp="1"/>
          </p:cNvGraphicFramePr>
          <p:nvPr/>
        </p:nvGraphicFramePr>
        <p:xfrm>
          <a:off x="1393980" y="2184892"/>
          <a:ext cx="264029" cy="1195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1492174689"/>
                    </a:ext>
                  </a:extLst>
                </a:gridCol>
              </a:tblGrid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64274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79015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401291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24706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82676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809322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1067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2DE25A8-EE4D-7343-9EDD-A138F5D1396F}"/>
              </a:ext>
            </a:extLst>
          </p:cNvPr>
          <p:cNvGraphicFramePr>
            <a:graphicFrameLocks noGrp="1"/>
          </p:cNvGraphicFramePr>
          <p:nvPr/>
        </p:nvGraphicFramePr>
        <p:xfrm>
          <a:off x="3012162" y="2184892"/>
          <a:ext cx="264029" cy="1195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1492174689"/>
                    </a:ext>
                  </a:extLst>
                </a:gridCol>
              </a:tblGrid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64274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79015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401291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24706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82676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809322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1067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F353936-3005-C94A-BFE4-F7CC4BA4F8A1}"/>
              </a:ext>
            </a:extLst>
          </p:cNvPr>
          <p:cNvGraphicFramePr>
            <a:graphicFrameLocks noGrp="1"/>
          </p:cNvGraphicFramePr>
          <p:nvPr/>
        </p:nvGraphicFramePr>
        <p:xfrm>
          <a:off x="5915599" y="2184892"/>
          <a:ext cx="264029" cy="1195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1492174689"/>
                    </a:ext>
                  </a:extLst>
                </a:gridCol>
              </a:tblGrid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64274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79015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401291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24706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82676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809322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1067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16A62C-F478-9849-B431-188B889B7489}"/>
              </a:ext>
            </a:extLst>
          </p:cNvPr>
          <p:cNvGraphicFramePr>
            <a:graphicFrameLocks noGrp="1"/>
          </p:cNvGraphicFramePr>
          <p:nvPr/>
        </p:nvGraphicFramePr>
        <p:xfrm>
          <a:off x="7415655" y="2184892"/>
          <a:ext cx="264029" cy="11950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64029">
                  <a:extLst>
                    <a:ext uri="{9D8B030D-6E8A-4147-A177-3AD203B41FA5}">
                      <a16:colId xmlns:a16="http://schemas.microsoft.com/office/drawing/2014/main" val="1492174689"/>
                    </a:ext>
                  </a:extLst>
                </a:gridCol>
              </a:tblGrid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64274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379015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401291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24706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FFEE00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82676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809322"/>
                  </a:ext>
                </a:extLst>
              </a:tr>
              <a:tr h="1707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rgbClr val="317115"/>
                          </a:solidFill>
                        </a:rPr>
                        <a:t>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1067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3ED609D-9DFD-9342-B921-50F1A02536F2}"/>
              </a:ext>
            </a:extLst>
          </p:cNvPr>
          <p:cNvSpPr txBox="1"/>
          <p:nvPr/>
        </p:nvSpPr>
        <p:spPr>
          <a:xfrm>
            <a:off x="2132457" y="2360744"/>
            <a:ext cx="59018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4267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6B8D1-458B-DC45-8547-6B3327A9A436}"/>
              </a:ext>
            </a:extLst>
          </p:cNvPr>
          <p:cNvSpPr txBox="1"/>
          <p:nvPr/>
        </p:nvSpPr>
        <p:spPr>
          <a:xfrm>
            <a:off x="6579556" y="2352981"/>
            <a:ext cx="59018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4267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AC7D72-7758-9B44-8463-A640D99AE3B3}"/>
              </a:ext>
            </a:extLst>
          </p:cNvPr>
          <p:cNvCxnSpPr/>
          <p:nvPr/>
        </p:nvCxnSpPr>
        <p:spPr>
          <a:xfrm>
            <a:off x="729967" y="2081188"/>
            <a:ext cx="0" cy="1298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CB77EA-3C02-5F4F-8C96-842CCDC7AB50}"/>
              </a:ext>
            </a:extLst>
          </p:cNvPr>
          <p:cNvCxnSpPr/>
          <p:nvPr/>
        </p:nvCxnSpPr>
        <p:spPr>
          <a:xfrm>
            <a:off x="823151" y="2081188"/>
            <a:ext cx="0" cy="1298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7DEDB9-CBCD-C945-97DD-7E8CA2C3AEDD}"/>
              </a:ext>
            </a:extLst>
          </p:cNvPr>
          <p:cNvCxnSpPr/>
          <p:nvPr/>
        </p:nvCxnSpPr>
        <p:spPr>
          <a:xfrm>
            <a:off x="3829737" y="2081188"/>
            <a:ext cx="0" cy="1298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613C12-9362-6040-9C62-AA7BAA47D416}"/>
              </a:ext>
            </a:extLst>
          </p:cNvPr>
          <p:cNvCxnSpPr/>
          <p:nvPr/>
        </p:nvCxnSpPr>
        <p:spPr>
          <a:xfrm>
            <a:off x="3922921" y="2081188"/>
            <a:ext cx="0" cy="1298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E29B31-4CA8-344B-8520-B1092BC8B019}"/>
              </a:ext>
            </a:extLst>
          </p:cNvPr>
          <p:cNvCxnSpPr/>
          <p:nvPr/>
        </p:nvCxnSpPr>
        <p:spPr>
          <a:xfrm>
            <a:off x="4739608" y="2093459"/>
            <a:ext cx="0" cy="1298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1F291A-893D-6F4B-9EBE-6894A9102494}"/>
              </a:ext>
            </a:extLst>
          </p:cNvPr>
          <p:cNvCxnSpPr/>
          <p:nvPr/>
        </p:nvCxnSpPr>
        <p:spPr>
          <a:xfrm>
            <a:off x="4832792" y="2093459"/>
            <a:ext cx="0" cy="1298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732CC4-5B6B-F549-ADAF-D0DCD45B2E70}"/>
              </a:ext>
            </a:extLst>
          </p:cNvPr>
          <p:cNvCxnSpPr/>
          <p:nvPr/>
        </p:nvCxnSpPr>
        <p:spPr>
          <a:xfrm>
            <a:off x="8661239" y="2093459"/>
            <a:ext cx="0" cy="1298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90D21C-1744-7843-84E9-7896AA7FE218}"/>
              </a:ext>
            </a:extLst>
          </p:cNvPr>
          <p:cNvCxnSpPr/>
          <p:nvPr/>
        </p:nvCxnSpPr>
        <p:spPr>
          <a:xfrm>
            <a:off x="8754423" y="2093459"/>
            <a:ext cx="0" cy="12987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BC63E7-E36F-9241-95F2-C0FBBF09516E}"/>
              </a:ext>
            </a:extLst>
          </p:cNvPr>
          <p:cNvSpPr txBox="1"/>
          <p:nvPr/>
        </p:nvSpPr>
        <p:spPr>
          <a:xfrm>
            <a:off x="4193575" y="2474635"/>
            <a:ext cx="590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3200" dirty="0">
                <a:solidFill>
                  <a:srgbClr val="FFFFFF"/>
                </a:solidFill>
                <a:latin typeface="Arial"/>
              </a:rPr>
              <a:t>=</a:t>
            </a:r>
            <a:endParaRPr lang="en-US" sz="4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A845FE-5E0D-DF45-833F-ECD14792C18F}"/>
              </a:ext>
            </a:extLst>
          </p:cNvPr>
          <p:cNvSpPr txBox="1"/>
          <p:nvPr/>
        </p:nvSpPr>
        <p:spPr>
          <a:xfrm>
            <a:off x="8915710" y="2435054"/>
            <a:ext cx="136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3200" dirty="0">
                <a:solidFill>
                  <a:srgbClr val="FFFFFF"/>
                </a:solidFill>
                <a:latin typeface="Arial"/>
              </a:rPr>
              <a:t>= </a:t>
            </a:r>
            <a:r>
              <a:rPr lang="en-US" sz="3200" dirty="0">
                <a:solidFill>
                  <a:srgbClr val="FFEE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√2</a:t>
            </a:r>
            <a:endParaRPr lang="en-US" sz="3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E5207-1B3C-D844-90E1-F67DB0E1D6BC}"/>
              </a:ext>
            </a:extLst>
          </p:cNvPr>
          <p:cNvSpPr txBox="1"/>
          <p:nvPr/>
        </p:nvSpPr>
        <p:spPr>
          <a:xfrm>
            <a:off x="3880932" y="3090188"/>
            <a:ext cx="5901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867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1A1BF3-8740-2D4E-B1F9-83F59E771062}"/>
              </a:ext>
            </a:extLst>
          </p:cNvPr>
          <p:cNvSpPr txBox="1"/>
          <p:nvPr/>
        </p:nvSpPr>
        <p:spPr>
          <a:xfrm>
            <a:off x="8754423" y="3105111"/>
            <a:ext cx="5901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867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FB0153-88FF-1F4F-842B-E645E4B2E364}"/>
              </a:ext>
            </a:extLst>
          </p:cNvPr>
          <p:cNvSpPr txBox="1"/>
          <p:nvPr/>
        </p:nvSpPr>
        <p:spPr>
          <a:xfrm>
            <a:off x="524978" y="3705741"/>
            <a:ext cx="11423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|| </a:t>
            </a:r>
            <a:r>
              <a:rPr lang="en-US" sz="3200" dirty="0" err="1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v</a:t>
            </a:r>
            <a:r>
              <a:rPr lang="en-US" sz="3200" baseline="-25000" dirty="0" err="1">
                <a:solidFill>
                  <a:srgbClr val="FF799C"/>
                </a:solidFill>
                <a:latin typeface="Amazon Ember Regular" charset="0"/>
                <a:cs typeface="Amazon Ember Regular" charset="0"/>
              </a:rPr>
              <a:t>automobile</a:t>
            </a:r>
            <a:r>
              <a:rPr lang="en-US" sz="3200" baseline="-250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– </a:t>
            </a:r>
            <a:r>
              <a:rPr lang="en-US" sz="3200" dirty="0" err="1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v</a:t>
            </a:r>
            <a:r>
              <a:rPr lang="en-US" sz="3200" baseline="-25000" dirty="0" err="1">
                <a:solidFill>
                  <a:srgbClr val="B3A7D5"/>
                </a:solidFill>
                <a:latin typeface="Amazon Ember Regular" charset="0"/>
                <a:cs typeface="Amazon Ember Regular" charset="0"/>
              </a:rPr>
              <a:t>car</a:t>
            </a:r>
            <a:r>
              <a:rPr lang="en-US" sz="3200" baseline="-250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||</a:t>
            </a:r>
            <a:r>
              <a:rPr lang="en-US" sz="3200" baseline="-250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2 </a:t>
            </a: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= || </a:t>
            </a:r>
            <a:r>
              <a:rPr lang="en-US" sz="3200" dirty="0" err="1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v</a:t>
            </a:r>
            <a:r>
              <a:rPr lang="en-US" sz="3200" baseline="-25000" dirty="0" err="1">
                <a:solidFill>
                  <a:srgbClr val="FF799C"/>
                </a:solidFill>
                <a:latin typeface="Amazon Ember Regular" charset="0"/>
                <a:cs typeface="Amazon Ember Regular" charset="0"/>
              </a:rPr>
              <a:t>automobile</a:t>
            </a:r>
            <a:r>
              <a:rPr lang="en-US" sz="3200" baseline="-250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– </a:t>
            </a:r>
            <a:r>
              <a:rPr lang="en-US" sz="3200" dirty="0" err="1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v</a:t>
            </a:r>
            <a:r>
              <a:rPr lang="en-US" sz="3200" baseline="-25000" dirty="0" err="1">
                <a:solidFill>
                  <a:srgbClr val="51D795"/>
                </a:solidFill>
                <a:latin typeface="Amazon Ember Regular" charset="0"/>
                <a:cs typeface="Amazon Ember Regular" charset="0"/>
              </a:rPr>
              <a:t>mountain</a:t>
            </a:r>
            <a:r>
              <a:rPr lang="en-US" sz="3200" baseline="-250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||</a:t>
            </a:r>
            <a:r>
              <a:rPr lang="en-US" sz="3200" baseline="-250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2 </a:t>
            </a: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= </a:t>
            </a:r>
            <a:r>
              <a:rPr lang="en-US" sz="3200" dirty="0">
                <a:solidFill>
                  <a:srgbClr val="FFEE00"/>
                </a:solidFill>
                <a:latin typeface="Amazon Ember Regular" charset="0"/>
                <a:cs typeface="Amazon Ember Regular" charset="0"/>
              </a:rPr>
              <a:t>√2</a:t>
            </a:r>
            <a:endParaRPr lang="en-US" sz="24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25CAFC-E7D2-6D42-BC48-D79C1D5AB1B1}"/>
              </a:ext>
            </a:extLst>
          </p:cNvPr>
          <p:cNvSpPr txBox="1"/>
          <p:nvPr/>
        </p:nvSpPr>
        <p:spPr>
          <a:xfrm>
            <a:off x="524977" y="5082973"/>
            <a:ext cx="9652648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spcBef>
                <a:spcPct val="20000"/>
              </a:spcBef>
            </a:pPr>
            <a:r>
              <a:rPr lang="en-US" sz="2133" b="1" dirty="0">
                <a:solidFill>
                  <a:srgbClr val="FFFFFF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Ideally we would want:</a:t>
            </a:r>
            <a:endParaRPr lang="en-US" sz="3200" baseline="-25000" dirty="0">
              <a:solidFill>
                <a:srgbClr val="FFFFFF"/>
              </a:solidFill>
              <a:latin typeface="Amazon Ember Regular" charset="0"/>
              <a:cs typeface="Amazon Ember Regular" charset="0"/>
            </a:endParaRPr>
          </a:p>
          <a:p>
            <a:pPr defTabSz="609585">
              <a:spcBef>
                <a:spcPct val="20000"/>
              </a:spcBef>
            </a:pP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|| </a:t>
            </a:r>
            <a:r>
              <a:rPr lang="en-US" sz="3200" dirty="0" err="1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v</a:t>
            </a:r>
            <a:r>
              <a:rPr lang="en-US" sz="3200" baseline="-25000" dirty="0" err="1">
                <a:solidFill>
                  <a:srgbClr val="FF799C"/>
                </a:solidFill>
                <a:latin typeface="Amazon Ember Regular" charset="0"/>
                <a:cs typeface="Amazon Ember Regular" charset="0"/>
              </a:rPr>
              <a:t>automobile</a:t>
            </a:r>
            <a:r>
              <a:rPr lang="en-US" sz="3200" baseline="-250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– </a:t>
            </a:r>
            <a:r>
              <a:rPr lang="en-US" sz="3200" dirty="0" err="1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v</a:t>
            </a:r>
            <a:r>
              <a:rPr lang="en-US" sz="3200" baseline="-25000" dirty="0" err="1">
                <a:solidFill>
                  <a:srgbClr val="B3A7D5"/>
                </a:solidFill>
                <a:latin typeface="Amazon Ember Regular" charset="0"/>
                <a:cs typeface="Amazon Ember Regular" charset="0"/>
              </a:rPr>
              <a:t>car</a:t>
            </a:r>
            <a:r>
              <a:rPr lang="en-US" sz="3200" baseline="-250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||</a:t>
            </a:r>
            <a:r>
              <a:rPr lang="en-US" sz="3200" baseline="-250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2 </a:t>
            </a:r>
            <a:r>
              <a:rPr lang="en-US" sz="32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≈ </a:t>
            </a:r>
            <a:r>
              <a:rPr lang="en-US" sz="3200" dirty="0">
                <a:solidFill>
                  <a:srgbClr val="FFEE00"/>
                </a:solidFill>
                <a:latin typeface="Amazon Ember Regular" charset="0"/>
                <a:cs typeface="Amazon Ember Regular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413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EADA-AA6E-2E47-8C39-86727CCA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Word2vec: </a:t>
            </a:r>
            <a:r>
              <a:rPr lang="en-US" sz="2400" dirty="0">
                <a:hlinkClick r:id="rId3"/>
              </a:rPr>
              <a:t>Efficient Estimation of Word Representations in Vector Space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Mikolov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et al. 13 </a:t>
            </a:r>
            <a:r>
              <a:rPr lang="en-US" sz="2400" dirty="0"/>
              <a:t>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72E65-D2DA-FF4A-8300-E0DE8EAC8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22" y="1345776"/>
            <a:ext cx="11380660" cy="4738568"/>
          </a:xfrm>
        </p:spPr>
        <p:txBody>
          <a:bodyPr/>
          <a:lstStyle/>
          <a:p>
            <a:r>
              <a:rPr lang="en-US" sz="2667" b="1" dirty="0">
                <a:solidFill>
                  <a:schemeClr val="bg2">
                    <a:lumMod val="10000"/>
                  </a:schemeClr>
                </a:solidFill>
              </a:rPr>
              <a:t>Learn word embeddings:</a:t>
            </a:r>
          </a:p>
          <a:p>
            <a:r>
              <a:rPr lang="en-US" sz="2667" dirty="0">
                <a:solidFill>
                  <a:srgbClr val="00B0F0"/>
                </a:solidFill>
              </a:rPr>
              <a:t>Skip-gram: </a:t>
            </a:r>
            <a:r>
              <a:rPr lang="en-US" sz="2667" dirty="0">
                <a:solidFill>
                  <a:schemeClr val="accent6">
                    <a:lumMod val="50000"/>
                  </a:schemeClr>
                </a:solidFill>
              </a:rPr>
              <a:t>predict context given center word</a:t>
            </a:r>
          </a:p>
          <a:p>
            <a:r>
              <a:rPr lang="en-US" sz="2667" dirty="0">
                <a:solidFill>
                  <a:srgbClr val="00B0F0"/>
                </a:solidFill>
              </a:rPr>
              <a:t>Continuous Bag of Words (CBOW): </a:t>
            </a:r>
            <a:r>
              <a:rPr lang="en-US" sz="2667" dirty="0">
                <a:solidFill>
                  <a:schemeClr val="accent6">
                    <a:lumMod val="50000"/>
                  </a:schemeClr>
                </a:solidFill>
              </a:rPr>
              <a:t>predict center word given context</a:t>
            </a:r>
          </a:p>
          <a:p>
            <a:endParaRPr lang="en-US" sz="2667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CBOW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E6D91-0CDB-AA48-A360-8938E98478F7}"/>
              </a:ext>
            </a:extLst>
          </p:cNvPr>
          <p:cNvSpPr/>
          <p:nvPr/>
        </p:nvSpPr>
        <p:spPr>
          <a:xfrm>
            <a:off x="1745143" y="4522839"/>
            <a:ext cx="940573" cy="4850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76086-E923-4D4E-A89B-019EEDFB34F3}"/>
              </a:ext>
            </a:extLst>
          </p:cNvPr>
          <p:cNvSpPr/>
          <p:nvPr/>
        </p:nvSpPr>
        <p:spPr>
          <a:xfrm>
            <a:off x="3180652" y="4522839"/>
            <a:ext cx="940573" cy="4850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6F2B38-A6DD-9B47-834C-FC0E79ED850E}"/>
              </a:ext>
            </a:extLst>
          </p:cNvPr>
          <p:cNvSpPr/>
          <p:nvPr/>
        </p:nvSpPr>
        <p:spPr>
          <a:xfrm>
            <a:off x="4518075" y="4527301"/>
            <a:ext cx="940573" cy="4850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cake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500D06-A233-2641-BAF0-EEA3DE5C27FE}"/>
              </a:ext>
            </a:extLst>
          </p:cNvPr>
          <p:cNvSpPr/>
          <p:nvPr/>
        </p:nvSpPr>
        <p:spPr>
          <a:xfrm>
            <a:off x="5779678" y="4522839"/>
            <a:ext cx="1109409" cy="4850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77B1F-3BB2-A945-8658-0CC5A350219E}"/>
              </a:ext>
            </a:extLst>
          </p:cNvPr>
          <p:cNvSpPr/>
          <p:nvPr/>
        </p:nvSpPr>
        <p:spPr>
          <a:xfrm>
            <a:off x="7117102" y="4522839"/>
            <a:ext cx="1109409" cy="4850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FFB726-91E1-6C47-A7FB-A09B6FD426E7}"/>
              </a:ext>
            </a:extLst>
          </p:cNvPr>
          <p:cNvSpPr/>
          <p:nvPr/>
        </p:nvSpPr>
        <p:spPr>
          <a:xfrm>
            <a:off x="8547540" y="4522839"/>
            <a:ext cx="1109409" cy="4850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lie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81A122-5C47-AD4C-B821-F08E679A1253}"/>
              </a:ext>
            </a:extLst>
          </p:cNvPr>
          <p:cNvSpPr/>
          <p:nvPr/>
        </p:nvSpPr>
        <p:spPr>
          <a:xfrm>
            <a:off x="9983050" y="4522839"/>
            <a:ext cx="940573" cy="4850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…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0885B35-1AA0-5D45-BE8F-C6B1015832B1}"/>
              </a:ext>
            </a:extLst>
          </p:cNvPr>
          <p:cNvSpPr/>
          <p:nvPr/>
        </p:nvSpPr>
        <p:spPr>
          <a:xfrm rot="5400000">
            <a:off x="4249860" y="4153072"/>
            <a:ext cx="139579" cy="2277995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10B8D7B-B224-3945-81D8-1E865BC45472}"/>
              </a:ext>
            </a:extLst>
          </p:cNvPr>
          <p:cNvSpPr/>
          <p:nvPr/>
        </p:nvSpPr>
        <p:spPr>
          <a:xfrm rot="5400000">
            <a:off x="8284553" y="4153072"/>
            <a:ext cx="139579" cy="2277995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6B44938-6A50-7740-A066-69CF91C2601E}"/>
              </a:ext>
            </a:extLst>
          </p:cNvPr>
          <p:cNvSpPr/>
          <p:nvPr/>
        </p:nvSpPr>
        <p:spPr>
          <a:xfrm rot="16200000">
            <a:off x="6248687" y="3964614"/>
            <a:ext cx="171388" cy="669313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B9576-D660-B642-834B-87027E311815}"/>
              </a:ext>
            </a:extLst>
          </p:cNvPr>
          <p:cNvSpPr txBox="1"/>
          <p:nvPr/>
        </p:nvSpPr>
        <p:spPr>
          <a:xfrm>
            <a:off x="3180653" y="5393669"/>
            <a:ext cx="291358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bg2">
                    <a:lumMod val="10000"/>
                  </a:schemeClr>
                </a:solidFill>
              </a:rPr>
              <a:t>Context words at </a:t>
            </a:r>
          </a:p>
          <a:p>
            <a:pPr algn="ctr"/>
            <a:r>
              <a:rPr lang="en-US" sz="1867" b="1" dirty="0">
                <a:solidFill>
                  <a:schemeClr val="bg2">
                    <a:lumMod val="10000"/>
                  </a:schemeClr>
                </a:solidFill>
              </a:rPr>
              <a:t>t-2</a:t>
            </a:r>
            <a:r>
              <a:rPr lang="en-US" sz="1867" dirty="0">
                <a:solidFill>
                  <a:schemeClr val="bg2">
                    <a:lumMod val="10000"/>
                  </a:schemeClr>
                </a:solidFill>
              </a:rPr>
              <a:t> and </a:t>
            </a:r>
            <a:r>
              <a:rPr lang="en-US" sz="1867" b="1" dirty="0">
                <a:solidFill>
                  <a:schemeClr val="bg2">
                    <a:lumMod val="10000"/>
                  </a:schemeClr>
                </a:solidFill>
              </a:rPr>
              <a:t>t-1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0F9090-005B-4641-9EBA-86933BA9E4EF}"/>
              </a:ext>
            </a:extLst>
          </p:cNvPr>
          <p:cNvSpPr txBox="1"/>
          <p:nvPr/>
        </p:nvSpPr>
        <p:spPr>
          <a:xfrm>
            <a:off x="6897553" y="5386718"/>
            <a:ext cx="291358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bg2">
                    <a:lumMod val="10000"/>
                  </a:schemeClr>
                </a:solidFill>
              </a:rPr>
              <a:t>Context words at </a:t>
            </a:r>
          </a:p>
          <a:p>
            <a:pPr algn="ctr"/>
            <a:r>
              <a:rPr lang="en-US" sz="1867" b="1" i="1" dirty="0">
                <a:solidFill>
                  <a:schemeClr val="bg2">
                    <a:lumMod val="10000"/>
                  </a:schemeClr>
                </a:solidFill>
              </a:rPr>
              <a:t>t+1 </a:t>
            </a:r>
            <a:r>
              <a:rPr lang="en-US" sz="1867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en-US" sz="1867" b="1" i="1" dirty="0">
                <a:solidFill>
                  <a:schemeClr val="bg2">
                    <a:lumMod val="10000"/>
                  </a:schemeClr>
                </a:solidFill>
              </a:rPr>
              <a:t> t+2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E7D15E-4DC6-5F4F-AFCF-D486DDAC3F07}"/>
              </a:ext>
            </a:extLst>
          </p:cNvPr>
          <p:cNvSpPr txBox="1"/>
          <p:nvPr/>
        </p:nvSpPr>
        <p:spPr>
          <a:xfrm>
            <a:off x="4877590" y="3806789"/>
            <a:ext cx="29135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bg2">
                    <a:lumMod val="10000"/>
                  </a:schemeClr>
                </a:solidFill>
              </a:rPr>
              <a:t>Word to predict at </a:t>
            </a:r>
            <a:r>
              <a:rPr lang="en-US" sz="1867" b="1" i="1" dirty="0">
                <a:solidFill>
                  <a:schemeClr val="bg2">
                    <a:lumMod val="10000"/>
                  </a:schemeClr>
                </a:solidFill>
              </a:rPr>
              <a:t>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FA3A0E-C20E-7749-B6B1-85513B24500F}"/>
                  </a:ext>
                </a:extLst>
              </p:cNvPr>
              <p:cNvSpPr txBox="1"/>
              <p:nvPr/>
            </p:nvSpPr>
            <p:spPr>
              <a:xfrm>
                <a:off x="3355884" y="3222618"/>
                <a:ext cx="6301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Estimate: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FA3A0E-C20E-7749-B6B1-85513B245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884" y="3222618"/>
                <a:ext cx="6301064" cy="461665"/>
              </a:xfrm>
              <a:prstGeom prst="rect">
                <a:avLst/>
              </a:prstGeom>
              <a:blipFill>
                <a:blip r:embed="rId4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7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DE18DA08009A42A3C2823FC495F57D" ma:contentTypeVersion="10" ma:contentTypeDescription="Create a new document." ma:contentTypeScope="" ma:versionID="5ee83226da92300d84434a291384e524">
  <xsd:schema xmlns:xsd="http://www.w3.org/2001/XMLSchema" xmlns:xs="http://www.w3.org/2001/XMLSchema" xmlns:p="http://schemas.microsoft.com/office/2006/metadata/properties" xmlns:ns2="668c7db5-a4c4-4606-a9dc-e619e680cb10" xmlns:ns3="74e4fb52-88d3-4117-8b15-175bf884023b" targetNamespace="http://schemas.microsoft.com/office/2006/metadata/properties" ma:root="true" ma:fieldsID="36b447b0c450cd231c605246ca1d8846" ns2:_="" ns3:_="">
    <xsd:import namespace="668c7db5-a4c4-4606-a9dc-e619e680cb10"/>
    <xsd:import namespace="74e4fb52-88d3-4117-8b15-175bf88402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8c7db5-a4c4-4606-a9dc-e619e680cb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e4fb52-88d3-4117-8b15-175bf884023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2AE1EE-62D0-47D3-A1D8-EC50C6C9E4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0AD7C-7A7B-4E72-9B35-AD79DC2649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75338C9-B421-466C-930E-47EF55C88E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8c7db5-a4c4-4606-a9dc-e619e680cb10"/>
    <ds:schemaRef ds:uri="74e4fb52-88d3-4117-8b15-175bf88402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BP_Standard_simple4@3</Template>
  <TotalTime>15553</TotalTime>
  <Words>1399</Words>
  <Application>Microsoft Macintosh PowerPoint</Application>
  <PresentationFormat>Widescreen</PresentationFormat>
  <Paragraphs>326</Paragraphs>
  <Slides>36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Amazon Ember</vt:lpstr>
      <vt:lpstr>Amazon Ember Cd RC</vt:lpstr>
      <vt:lpstr>Amazon Ember Regular</vt:lpstr>
      <vt:lpstr>Arial</vt:lpstr>
      <vt:lpstr>Calibri</vt:lpstr>
      <vt:lpstr>Cambria Math</vt:lpstr>
      <vt:lpstr>Univers for BP</vt:lpstr>
      <vt:lpstr>DeckTemplate-AWS</vt:lpstr>
      <vt:lpstr>PowerPoint Presentation</vt:lpstr>
      <vt:lpstr>Agenda</vt:lpstr>
      <vt:lpstr>PowerPoint Presentation</vt:lpstr>
      <vt:lpstr>Tokenization – basic strategies</vt:lpstr>
      <vt:lpstr>Advanced Tokenization</vt:lpstr>
      <vt:lpstr>Grapheme/Token representation </vt:lpstr>
      <vt:lpstr>PowerPoint Presentation</vt:lpstr>
      <vt:lpstr>Limitations: no semantic information</vt:lpstr>
      <vt:lpstr>Word2vec: Efficient Estimation of Word Representations in Vector Space Mikolov et al. 13 2013</vt:lpstr>
      <vt:lpstr>Learning process     L=-log⁡(P(w_t│w_(t-2,) w_(t-1),w_(t+1),w_t ))</vt:lpstr>
      <vt:lpstr>PowerPoint Presentation</vt:lpstr>
      <vt:lpstr>PowerPoint Presentation</vt:lpstr>
      <vt:lpstr>PowerPoint Presentation</vt:lpstr>
      <vt:lpstr>Attention</vt:lpstr>
      <vt:lpstr>PowerPoint Presentation</vt:lpstr>
      <vt:lpstr>PowerPoint Presentation</vt:lpstr>
      <vt:lpstr>PowerPoint Presentation</vt:lpstr>
      <vt:lpstr>Self-attention</vt:lpstr>
      <vt:lpstr>Self-attention on sentence  Self-attention: “The apple is red, it is delicious”</vt:lpstr>
      <vt:lpstr>PowerPoint Presentation</vt:lpstr>
      <vt:lpstr>PowerPoint Presentation</vt:lpstr>
      <vt:lpstr>Transformer</vt:lpstr>
      <vt:lpstr>PowerPoint Presentation</vt:lpstr>
      <vt:lpstr>BERT (Devlin et al. 18)</vt:lpstr>
      <vt:lpstr>BERT (Devlin et al. 18)  Inspired by “Improving Language Understanding by Generative Pre-Training”, Radford et al. 2018 GPT-1 OpenAI</vt:lpstr>
      <vt:lpstr>PowerPoint Presentation</vt:lpstr>
      <vt:lpstr>BERT (Devlin et al. 18)</vt:lpstr>
      <vt:lpstr>Positional embedding</vt:lpstr>
      <vt:lpstr>Decoding strategies</vt:lpstr>
      <vt:lpstr>OpenAI GPT-2 (Radford et al. 19) Language Models are Unsupervised Multitask Learners</vt:lpstr>
      <vt:lpstr>OpenAI GPT-2 (Radford et al. 19) Language Models are Unsupervised Multitask Learners</vt:lpstr>
      <vt:lpstr>PowerPoint Presentation</vt:lpstr>
      <vt:lpstr>roBERTa: A Robustly Optimized BERT Pretraining Approach</vt:lpstr>
      <vt:lpstr>PowerPoint Presentation</vt:lpstr>
      <vt:lpstr>roBERTa Lab</vt:lpstr>
      <vt:lpstr>PowerPoint Presentation</vt:lpstr>
    </vt:vector>
  </TitlesOfParts>
  <Company>BP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Keeping the world’s energy moving</dc:title>
  <dc:creator>Dogruoz, Abigail</dc:creator>
  <cp:lastModifiedBy>Microsoft Office User</cp:lastModifiedBy>
  <cp:revision>241</cp:revision>
  <dcterms:created xsi:type="dcterms:W3CDTF">2016-02-15T11:29:34Z</dcterms:created>
  <dcterms:modified xsi:type="dcterms:W3CDTF">2019-09-30T13:28:09Z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371c1e-a8c3-495e-b990-7dfcb00e1522_Enabled">
    <vt:lpwstr>True</vt:lpwstr>
  </property>
  <property fmtid="{D5CDD505-2E9C-101B-9397-08002B2CF9AE}" pid="3" name="MSIP_Label_a3371c1e-a8c3-495e-b990-7dfcb00e1522_SiteId">
    <vt:lpwstr>ea80952e-a476-42d4-aaf4-5457852b0f7e</vt:lpwstr>
  </property>
  <property fmtid="{D5CDD505-2E9C-101B-9397-08002B2CF9AE}" pid="4" name="MSIP_Label_a3371c1e-a8c3-495e-b990-7dfcb00e1522_Owner">
    <vt:lpwstr>Ludovic.Weissenberg@uk.bp.com</vt:lpwstr>
  </property>
  <property fmtid="{D5CDD505-2E9C-101B-9397-08002B2CF9AE}" pid="5" name="MSIP_Label_a3371c1e-a8c3-495e-b990-7dfcb00e1522_SetDate">
    <vt:lpwstr>2019-06-09T13:45:28.3289726Z</vt:lpwstr>
  </property>
  <property fmtid="{D5CDD505-2E9C-101B-9397-08002B2CF9AE}" pid="6" name="MSIP_Label_a3371c1e-a8c3-495e-b990-7dfcb00e1522_Name">
    <vt:lpwstr>Confidential</vt:lpwstr>
  </property>
  <property fmtid="{D5CDD505-2E9C-101B-9397-08002B2CF9AE}" pid="7" name="MSIP_Label_a3371c1e-a8c3-495e-b990-7dfcb00e1522_Application">
    <vt:lpwstr>Microsoft Azure Information Protection</vt:lpwstr>
  </property>
  <property fmtid="{D5CDD505-2E9C-101B-9397-08002B2CF9AE}" pid="8" name="MSIP_Label_a3371c1e-a8c3-495e-b990-7dfcb00e1522_ActionId">
    <vt:lpwstr>3128a4a5-5b23-46d7-845b-d61b5665267f</vt:lpwstr>
  </property>
  <property fmtid="{D5CDD505-2E9C-101B-9397-08002B2CF9AE}" pid="9" name="MSIP_Label_a3371c1e-a8c3-495e-b990-7dfcb00e1522_Extended_MSFT_Method">
    <vt:lpwstr>Manual</vt:lpwstr>
  </property>
  <property fmtid="{D5CDD505-2E9C-101B-9397-08002B2CF9AE}" pid="10" name="Sensitivity">
    <vt:lpwstr>Confidential</vt:lpwstr>
  </property>
  <property fmtid="{D5CDD505-2E9C-101B-9397-08002B2CF9AE}" pid="11" name="ContentTypeId">
    <vt:lpwstr>0x01010054DE18DA08009A42A3C2823FC495F57D</vt:lpwstr>
  </property>
</Properties>
</file>